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things I use AI for in my office work, each with a real example in the AI use guide in 09-AI.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live towers: the Project Revit model built from our CAD with AI through ArchHub, and the Project Rhino model matched to the DD AutoCAD 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Project tower project. The render goes in as the base image so the building stays exactly as modelled.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coordination meeting is transcribed and summarised in Notion; project emails are drafted in my format and sent by 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Revit and CAD work on live projects through ArchHub: placed and accepted sheets, delta updates, curtain-wall sync, details and checklists.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Standards research from primary sources, the standard rebuilt and published on the server, and the family library catalogued.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ArchHub is the app I am building: one place where the AI agents work in our programs, together and with us. Workflows are blocks on a canvas, saved as files.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Next uses, each built on something we already have. AI prepares, counts and drafts; the engineer checks and signs.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Inter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Inter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Inter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Inter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Inter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Inter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Inter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Inter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Inter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.jpg"/><Relationship Id="rId4" Type="http://schemas.openxmlformats.org/officeDocument/2006/relationships/image" Target="../media/image2.jpg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15.png"/><Relationship Id="rId5" Type="http://schemas.openxmlformats.org/officeDocument/2006/relationships/image" Target="../media/image9.png"/><Relationship Id="rId6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bm-logo-colo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3247" y="292608"/>
            <a:ext cx="749808" cy="2355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84048"/>
            <a:ext cx="868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9A7B45"/>
                </a:solidFill>
                <a:latin typeface="Inter"/>
              </a:rPr>
              <a:t>AI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99971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14130F"/>
                </a:solidFill>
                <a:latin typeface="Inter"/>
              </a:rPr>
              <a:t>How I use AI at 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298448"/>
            <a:ext cx="11094415" cy="10972"/>
          </a:xfrm>
          <a:prstGeom prst="rect">
            <a:avLst/>
          </a:prstGeom>
          <a:solidFill>
            <a:srgbClr val="D9D3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280160"/>
            <a:ext cx="1097280" cy="41148"/>
          </a:xfrm>
          <a:prstGeom prst="rect">
            <a:avLst/>
          </a:prstGeom>
          <a:solidFill>
            <a:srgbClr val="9A7B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3A3A3C"/>
                </a:solidFill>
                <a:latin typeface="Inter"/>
              </a:rPr>
              <a:t>BABOOM BIM Standard  ·  rollout V0.1  ·  try it, send feedback  ·  Management: AI 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3A3A3C"/>
                </a:solidFill>
                <a:latin typeface="Inter"/>
              </a:rPr>
              <a:t>1</a:t>
            </a:r>
          </a:p>
        </p:txBody>
      </p:sp>
      <p:pic>
        <p:nvPicPr>
          <p:cNvPr id="9" name="Picture 8" descr="render-af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10123"/>
            <a:ext cx="1734769" cy="130603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48640" y="1610123"/>
            <a:ext cx="1734769" cy="1306033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3026664"/>
            <a:ext cx="173476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14130F"/>
                </a:solidFill>
                <a:latin typeface="Inter"/>
              </a:rPr>
              <a:t>Renders</a:t>
            </a:r>
          </a:p>
        </p:txBody>
      </p:sp>
      <p:pic>
        <p:nvPicPr>
          <p:cNvPr id="12" name="Picture 11" descr="meet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0569" y="1784271"/>
            <a:ext cx="1734769" cy="95773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420569" y="1784271"/>
            <a:ext cx="1734769" cy="957737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420569" y="3026664"/>
            <a:ext cx="173476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14130F"/>
                </a:solidFill>
                <a:latin typeface="Inter"/>
              </a:rPr>
              <a:t>Meeting notes</a:t>
            </a:r>
          </a:p>
        </p:txBody>
      </p:sp>
      <p:pic>
        <p:nvPicPr>
          <p:cNvPr id="15" name="Picture 14" descr="emai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2498" y="1806859"/>
            <a:ext cx="1734769" cy="91256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4292498" y="1806859"/>
            <a:ext cx="1734769" cy="912560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292498" y="3026664"/>
            <a:ext cx="173476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14130F"/>
                </a:solidFill>
                <a:latin typeface="Inter"/>
              </a:rPr>
              <a:t>Project emails</a:t>
            </a:r>
          </a:p>
        </p:txBody>
      </p:sp>
      <p:pic>
        <p:nvPicPr>
          <p:cNvPr id="18" name="Picture 17" descr="resear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4427" y="1721024"/>
            <a:ext cx="1734769" cy="108423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164427" y="1721024"/>
            <a:ext cx="1734769" cy="1084230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4427" y="3026664"/>
            <a:ext cx="173476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14130F"/>
                </a:solidFill>
                <a:latin typeface="Inter"/>
              </a:rPr>
              <a:t>Research</a:t>
            </a:r>
          </a:p>
        </p:txBody>
      </p:sp>
      <p:pic>
        <p:nvPicPr>
          <p:cNvPr id="21" name="Picture 20" descr="resear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356" y="1721024"/>
            <a:ext cx="1734769" cy="108423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8036356" y="1721024"/>
            <a:ext cx="1734769" cy="1084230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036356" y="3026664"/>
            <a:ext cx="173476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14130F"/>
                </a:solidFill>
                <a:latin typeface="Inter"/>
              </a:rPr>
              <a:t>Arabic / English</a:t>
            </a:r>
          </a:p>
        </p:txBody>
      </p:sp>
      <p:pic>
        <p:nvPicPr>
          <p:cNvPr id="24" name="Picture 23" descr="doc-diagra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08286" y="1775236"/>
            <a:ext cx="1734769" cy="975807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9908286" y="1775236"/>
            <a:ext cx="1734769" cy="975807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908286" y="3026664"/>
            <a:ext cx="173476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14130F"/>
                </a:solidFill>
                <a:latin typeface="Inter"/>
              </a:rPr>
              <a:t>Reports</a:t>
            </a:r>
          </a:p>
        </p:txBody>
      </p:sp>
      <p:pic>
        <p:nvPicPr>
          <p:cNvPr id="27" name="Picture 26" descr="resear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39" y="3641264"/>
            <a:ext cx="1734769" cy="108423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548639" y="3641264"/>
            <a:ext cx="1734769" cy="1084230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48640" y="4946903"/>
            <a:ext cx="173476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14130F"/>
                </a:solidFill>
                <a:latin typeface="Inter"/>
              </a:rPr>
              <a:t>Revit on projects</a:t>
            </a:r>
          </a:p>
        </p:txBody>
      </p:sp>
      <p:pic>
        <p:nvPicPr>
          <p:cNvPr id="30" name="Picture 29" descr="details-catalogue-144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0569" y="3641264"/>
            <a:ext cx="1734769" cy="108423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2420569" y="3641264"/>
            <a:ext cx="1734769" cy="1084230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420569" y="4946903"/>
            <a:ext cx="173476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14130F"/>
                </a:solidFill>
                <a:latin typeface="Inter"/>
              </a:rPr>
              <a:t>CAD details</a:t>
            </a:r>
          </a:p>
        </p:txBody>
      </p:sp>
      <p:pic>
        <p:nvPicPr>
          <p:cNvPr id="33" name="Picture 32" descr="checklist-ar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2498" y="3741802"/>
            <a:ext cx="1734769" cy="883155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4292498" y="3741802"/>
            <a:ext cx="1734769" cy="883155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292498" y="4946903"/>
            <a:ext cx="173476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14130F"/>
                </a:solidFill>
                <a:latin typeface="Inter"/>
              </a:rPr>
              <a:t>Checklists</a:t>
            </a:r>
          </a:p>
        </p:txBody>
      </p:sp>
      <p:pic>
        <p:nvPicPr>
          <p:cNvPr id="36" name="Picture 35" descr="family-catalogue-144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64427" y="3641264"/>
            <a:ext cx="1734769" cy="1084230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6164427" y="3641264"/>
            <a:ext cx="1734769" cy="1084230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164427" y="4946903"/>
            <a:ext cx="173476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14130F"/>
                </a:solidFill>
                <a:latin typeface="Inter"/>
              </a:rPr>
              <a:t>Family library</a:t>
            </a:r>
          </a:p>
        </p:txBody>
      </p:sp>
      <p:pic>
        <p:nvPicPr>
          <p:cNvPr id="39" name="Picture 38" descr="tracker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36356" y="3925875"/>
            <a:ext cx="1734769" cy="515009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8036356" y="3925875"/>
            <a:ext cx="1734769" cy="515009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036356" y="4946903"/>
            <a:ext cx="173476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14130F"/>
                </a:solidFill>
                <a:latin typeface="Inter"/>
              </a:rPr>
              <a:t>Excel trackers</a:t>
            </a:r>
          </a:p>
        </p:txBody>
      </p:sp>
      <p:pic>
        <p:nvPicPr>
          <p:cNvPr id="42" name="Picture 41" descr="slide-0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08286" y="3695476"/>
            <a:ext cx="1734769" cy="975807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9908286" y="3695476"/>
            <a:ext cx="1734769" cy="975807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908286" y="4946903"/>
            <a:ext cx="173476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14130F"/>
                </a:solidFill>
                <a:latin typeface="Inter"/>
              </a:rPr>
              <a:t>Presentations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5623560"/>
            <a:ext cx="1109441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111113"/>
                </a:solidFill>
                <a:latin typeface="Inter"/>
              </a:rPr>
              <a:t>Real office work, real results. AI drafts, reads, counts and repeats; I check and sign.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bm-logo-colo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3247" y="292608"/>
            <a:ext cx="749808" cy="2355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84048"/>
            <a:ext cx="868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9A7B45"/>
                </a:solidFill>
                <a:latin typeface="Inter"/>
              </a:rPr>
              <a:t>AI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99971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14130F"/>
                </a:solidFill>
                <a:latin typeface="Inter"/>
              </a:rPr>
              <a:t>Towers built with AI: Project and Project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298448"/>
            <a:ext cx="11094415" cy="10972"/>
          </a:xfrm>
          <a:prstGeom prst="rect">
            <a:avLst/>
          </a:prstGeom>
          <a:solidFill>
            <a:srgbClr val="D9D3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280160"/>
            <a:ext cx="1097280" cy="41148"/>
          </a:xfrm>
          <a:prstGeom prst="rect">
            <a:avLst/>
          </a:prstGeom>
          <a:solidFill>
            <a:srgbClr val="9A7B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3A3A3C"/>
                </a:solidFill>
                <a:latin typeface="Inter"/>
              </a:rPr>
              <a:t>BABOOM BIM Standard  ·  rollout V0.1  ·  try it, send feedback  ·  Management: AI 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3A3A3C"/>
                </a:solidFill>
                <a:latin typeface="Inter"/>
              </a:rPr>
              <a:t>2</a:t>
            </a:r>
          </a:p>
        </p:txBody>
      </p:sp>
      <p:pic>
        <p:nvPicPr>
          <p:cNvPr id="9" name="Picture 8" descr="Project-fin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27" y="1554480"/>
            <a:ext cx="5301672" cy="374903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02827" y="1554480"/>
            <a:ext cx="5301672" cy="3749039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Project-rend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3511" y="1554480"/>
            <a:ext cx="3749039" cy="374903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063511" y="1554480"/>
            <a:ext cx="3749039" cy="3749039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5394960"/>
            <a:ext cx="541004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4130F"/>
                </a:solidFill>
                <a:latin typeface="Inter"/>
              </a:rPr>
              <a:t>Project: whole tower model built with AI</a:t>
            </a:r>
          </a:p>
          <a:p>
            <a:pPr algn="l"/>
            <a:r>
              <a:rPr sz="1200" b="0">
                <a:solidFill>
                  <a:srgbClr val="111113"/>
                </a:solidFill>
                <a:latin typeface="Inter"/>
              </a:rPr>
              <a:t>slabs, envelope, 38 cornice rings, survey position, 129 context buildings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007" y="5394960"/>
            <a:ext cx="541004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4130F"/>
                </a:solidFill>
                <a:latin typeface="Inter"/>
              </a:rPr>
              <a:t>Project: model matched to the DD drawings</a:t>
            </a:r>
          </a:p>
          <a:p>
            <a:pPr algn="l"/>
            <a:r>
              <a:rPr sz="1200" b="0">
                <a:solidFill>
                  <a:srgbClr val="111113"/>
                </a:solidFill>
                <a:latin typeface="Inter"/>
              </a:rPr>
              <a:t>plans, roof, landscape, 4 elevations placed; mirrored elevation fixed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bm-logo-colo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3247" y="292608"/>
            <a:ext cx="749808" cy="2355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84048"/>
            <a:ext cx="868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9A7B45"/>
                </a:solidFill>
                <a:latin typeface="Inter"/>
              </a:rPr>
              <a:t>AI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99971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14130F"/>
                </a:solidFill>
                <a:latin typeface="Inter"/>
              </a:rPr>
              <a:t>Renders: our model render, finished with AI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298448"/>
            <a:ext cx="11094415" cy="10972"/>
          </a:xfrm>
          <a:prstGeom prst="rect">
            <a:avLst/>
          </a:prstGeom>
          <a:solidFill>
            <a:srgbClr val="D9D3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280160"/>
            <a:ext cx="1097280" cy="41148"/>
          </a:xfrm>
          <a:prstGeom prst="rect">
            <a:avLst/>
          </a:prstGeom>
          <a:solidFill>
            <a:srgbClr val="9A7B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3A3A3C"/>
                </a:solidFill>
                <a:latin typeface="Inter"/>
              </a:rPr>
              <a:t>BABOOM BIM Standard  ·  rollout V0.1  ·  try it, send feedback  ·  Management: AI 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3A3A3C"/>
                </a:solidFill>
                <a:latin typeface="Inter"/>
              </a:rPr>
              <a:t>3</a:t>
            </a:r>
          </a:p>
        </p:txBody>
      </p:sp>
      <p:pic>
        <p:nvPicPr>
          <p:cNvPr id="9" name="Picture 8" descr="render-befo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15802"/>
            <a:ext cx="5410047" cy="36092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48640" y="1715802"/>
            <a:ext cx="5410047" cy="3609274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render-aft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6699" y="1554480"/>
            <a:ext cx="5222664" cy="393192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326699" y="1554480"/>
            <a:ext cx="5222664" cy="3931920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5532120"/>
            <a:ext cx="541004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4130F"/>
                </a:solidFill>
                <a:latin typeface="Inter"/>
              </a:rPr>
              <a:t>Before: the D5 render of our model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007" y="5532120"/>
            <a:ext cx="541004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4130F"/>
                </a:solidFill>
                <a:latin typeface="Inter"/>
              </a:rPr>
              <a:t>After: same geometry, photoreal (Nano Banana Pro)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bm-logo-colo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3247" y="292608"/>
            <a:ext cx="749808" cy="2355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84048"/>
            <a:ext cx="868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9A7B45"/>
                </a:solidFill>
                <a:latin typeface="Inter"/>
              </a:rPr>
              <a:t>AI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99971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14130F"/>
                </a:solidFill>
                <a:latin typeface="Inter"/>
              </a:rPr>
              <a:t>Meetings and project emails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298448"/>
            <a:ext cx="11094415" cy="10972"/>
          </a:xfrm>
          <a:prstGeom prst="rect">
            <a:avLst/>
          </a:prstGeom>
          <a:solidFill>
            <a:srgbClr val="D9D3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280160"/>
            <a:ext cx="1097280" cy="41148"/>
          </a:xfrm>
          <a:prstGeom prst="rect">
            <a:avLst/>
          </a:prstGeom>
          <a:solidFill>
            <a:srgbClr val="9A7B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3A3A3C"/>
                </a:solidFill>
                <a:latin typeface="Inter"/>
              </a:rPr>
              <a:t>BABOOM BIM Standard  ·  rollout V0.1  ·  try it, send feedback  ·  Management: AI 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3A3A3C"/>
                </a:solidFill>
                <a:latin typeface="Inter"/>
              </a:rPr>
              <a:t>4</a:t>
            </a:r>
          </a:p>
        </p:txBody>
      </p:sp>
      <p:pic>
        <p:nvPicPr>
          <p:cNvPr id="9" name="Picture 8" descr="meet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027041"/>
            <a:ext cx="5410047" cy="298679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48640" y="2027041"/>
            <a:ext cx="5410047" cy="2986797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emai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007" y="2097484"/>
            <a:ext cx="5410047" cy="284591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233007" y="2097484"/>
            <a:ext cx="5410047" cy="2845910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5532120"/>
            <a:ext cx="541004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4130F"/>
                </a:solidFill>
                <a:latin typeface="Inter"/>
              </a:rPr>
              <a:t>Notion AI meeting notes</a:t>
            </a:r>
          </a:p>
          <a:p>
            <a:pPr algn="l"/>
            <a:r>
              <a:rPr sz="1200" b="0">
                <a:solidFill>
                  <a:srgbClr val="111113"/>
                </a:solidFill>
                <a:latin typeface="Inter"/>
              </a:rPr>
              <a:t>Tower B coordination: 27 action items by discipline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007" y="5532120"/>
            <a:ext cx="541004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4130F"/>
                </a:solidFill>
                <a:latin typeface="Inter"/>
              </a:rPr>
              <a:t>Emails in my Outlook house format</a:t>
            </a:r>
          </a:p>
          <a:p>
            <a:pPr algn="l"/>
            <a:r>
              <a:rPr sz="1200" b="0">
                <a:solidFill>
                  <a:srgbClr val="111113"/>
                </a:solidFill>
                <a:latin typeface="Inter"/>
              </a:rPr>
              <a:t>AI drafts, I read and send. Other names blurred.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bm-logo-colo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3247" y="292608"/>
            <a:ext cx="749808" cy="2355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84048"/>
            <a:ext cx="868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9A7B45"/>
                </a:solidFill>
                <a:latin typeface="Inter"/>
              </a:rPr>
              <a:t>AI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99971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14130F"/>
                </a:solidFill>
                <a:latin typeface="Inter"/>
              </a:rPr>
              <a:t>Revit and CAD on our projects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298448"/>
            <a:ext cx="11094415" cy="10972"/>
          </a:xfrm>
          <a:prstGeom prst="rect">
            <a:avLst/>
          </a:prstGeom>
          <a:solidFill>
            <a:srgbClr val="D9D3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280160"/>
            <a:ext cx="1097280" cy="41148"/>
          </a:xfrm>
          <a:prstGeom prst="rect">
            <a:avLst/>
          </a:prstGeom>
          <a:solidFill>
            <a:srgbClr val="9A7B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3A3A3C"/>
                </a:solidFill>
                <a:latin typeface="Inter"/>
              </a:rPr>
              <a:t>BABOOM BIM Standard  ·  rollout V0.1  ·  try it, send feedback  ·  Management: AI 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3A3A3C"/>
                </a:solidFill>
                <a:latin typeface="Inter"/>
              </a:rPr>
              <a:t>5</a:t>
            </a:r>
          </a:p>
        </p:txBody>
      </p:sp>
      <p:pic>
        <p:nvPicPr>
          <p:cNvPr id="9" name="Picture 8" descr="resear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239041"/>
            <a:ext cx="3515258" cy="219703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48640" y="2239041"/>
            <a:ext cx="3515258" cy="2197036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5212080"/>
            <a:ext cx="3515258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4130F"/>
                </a:solidFill>
                <a:latin typeface="Inter"/>
              </a:rPr>
              <a:t>Tower B facade</a:t>
            </a:r>
          </a:p>
          <a:p>
            <a:pPr algn="l"/>
            <a:r>
              <a:rPr sz="1200" b="0">
                <a:solidFill>
                  <a:srgbClr val="111113"/>
                </a:solidFill>
                <a:latin typeface="Inter"/>
              </a:rPr>
              <a:t>19 sheets, 31/31 views, 670/670 grid lines</a:t>
            </a:r>
          </a:p>
        </p:txBody>
      </p:sp>
      <p:pic>
        <p:nvPicPr>
          <p:cNvPr id="12" name="Picture 11" descr="details-catalogue-144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218" y="2239041"/>
            <a:ext cx="3515258" cy="219703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338218" y="2239041"/>
            <a:ext cx="3515258" cy="2197036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38218" y="5212080"/>
            <a:ext cx="3515258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4130F"/>
                </a:solidFill>
                <a:latin typeface="Inter"/>
              </a:rPr>
              <a:t>CAD details</a:t>
            </a:r>
          </a:p>
          <a:p>
            <a:pPr algn="l"/>
            <a:r>
              <a:rPr sz="1200" b="0">
                <a:solidFill>
                  <a:srgbClr val="111113"/>
                </a:solidFill>
                <a:latin typeface="Inter"/>
              </a:rPr>
              <a:t>426 details filed</a:t>
            </a:r>
          </a:p>
        </p:txBody>
      </p:sp>
      <p:pic>
        <p:nvPicPr>
          <p:cNvPr id="15" name="Picture 14" descr="checklist-ar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7796" y="2442766"/>
            <a:ext cx="3515258" cy="178958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127796" y="2442766"/>
            <a:ext cx="3515258" cy="1789586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27796" y="5212080"/>
            <a:ext cx="3515258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4130F"/>
                </a:solidFill>
                <a:latin typeface="Inter"/>
              </a:rPr>
              <a:t>Model checklists</a:t>
            </a:r>
          </a:p>
          <a:p>
            <a:pPr algn="l"/>
            <a:r>
              <a:rPr sz="1200" b="0">
                <a:solidFill>
                  <a:srgbClr val="111113"/>
                </a:solidFill>
                <a:latin typeface="Inter"/>
              </a:rPr>
              <a:t>540 checks in 9 checklists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bm-logo-colo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3247" y="292608"/>
            <a:ext cx="749808" cy="2355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84048"/>
            <a:ext cx="868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9A7B45"/>
                </a:solidFill>
                <a:latin typeface="Inter"/>
              </a:rPr>
              <a:t>AI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99971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14130F"/>
                </a:solidFill>
                <a:latin typeface="Inter"/>
              </a:rPr>
              <a:t>Research, reports, libraries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298448"/>
            <a:ext cx="11094415" cy="10972"/>
          </a:xfrm>
          <a:prstGeom prst="rect">
            <a:avLst/>
          </a:prstGeom>
          <a:solidFill>
            <a:srgbClr val="D9D3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280160"/>
            <a:ext cx="1097280" cy="41148"/>
          </a:xfrm>
          <a:prstGeom prst="rect">
            <a:avLst/>
          </a:prstGeom>
          <a:solidFill>
            <a:srgbClr val="9A7B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3A3A3C"/>
                </a:solidFill>
                <a:latin typeface="Inter"/>
              </a:rPr>
              <a:t>BABOOM BIM Standard  ·  rollout V0.1  ·  try it, send feedback  ·  Management: AI 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3A3A3C"/>
                </a:solidFill>
                <a:latin typeface="Inter"/>
              </a:rPr>
              <a:t>6</a:t>
            </a:r>
          </a:p>
        </p:txBody>
      </p:sp>
      <p:pic>
        <p:nvPicPr>
          <p:cNvPr id="9" name="Picture 8" descr="resear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239041"/>
            <a:ext cx="3515258" cy="219703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48640" y="2239041"/>
            <a:ext cx="3515258" cy="2197036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5212080"/>
            <a:ext cx="3515258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4130F"/>
                </a:solidFill>
                <a:latin typeface="Inter"/>
              </a:rPr>
              <a:t>Research</a:t>
            </a:r>
          </a:p>
          <a:p>
            <a:pPr algn="l"/>
            <a:r>
              <a:rPr sz="1200" b="0">
                <a:solidFill>
                  <a:srgbClr val="111113"/>
                </a:solidFill>
                <a:latin typeface="Inter"/>
              </a:rPr>
              <a:t>293 gaps found and fixed in our standard</a:t>
            </a:r>
          </a:p>
        </p:txBody>
      </p:sp>
      <p:pic>
        <p:nvPicPr>
          <p:cNvPr id="12" name="Picture 11" descr="front-door-144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218" y="2239041"/>
            <a:ext cx="3515258" cy="219703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338218" y="2239041"/>
            <a:ext cx="3515258" cy="2197036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38218" y="5212080"/>
            <a:ext cx="3515258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4130F"/>
                </a:solidFill>
                <a:latin typeface="Inter"/>
              </a:rPr>
              <a:t>Our standard</a:t>
            </a:r>
          </a:p>
          <a:p>
            <a:pPr algn="l"/>
            <a:r>
              <a:rPr sz="1200" b="0">
                <a:solidFill>
                  <a:srgbClr val="111113"/>
                </a:solidFill>
                <a:latin typeface="Inter"/>
              </a:rPr>
              <a:t>58 documents rebuilt, one front page</a:t>
            </a:r>
          </a:p>
        </p:txBody>
      </p:sp>
      <p:pic>
        <p:nvPicPr>
          <p:cNvPr id="15" name="Picture 14" descr="family-catalogue-14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7796" y="2239041"/>
            <a:ext cx="3515258" cy="219703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127796" y="2239041"/>
            <a:ext cx="3515258" cy="2197036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27796" y="5212080"/>
            <a:ext cx="3515258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4130F"/>
                </a:solidFill>
                <a:latin typeface="Inter"/>
              </a:rPr>
              <a:t>Family library</a:t>
            </a:r>
          </a:p>
          <a:p>
            <a:pPr algn="l"/>
            <a:r>
              <a:rPr sz="1200" b="0">
                <a:solidFill>
                  <a:srgbClr val="111113"/>
                </a:solidFill>
                <a:latin typeface="Inter"/>
              </a:rPr>
              <a:t>889 families with pictures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bm-logo-colo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3247" y="292608"/>
            <a:ext cx="749808" cy="2355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84048"/>
            <a:ext cx="868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9A7B45"/>
                </a:solidFill>
                <a:latin typeface="Inter"/>
              </a:rPr>
              <a:t>AI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99971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14130F"/>
                </a:solidFill>
                <a:latin typeface="Inter"/>
              </a:rPr>
              <a:t>ArchHub: one place for the AI and our programs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298448"/>
            <a:ext cx="11094415" cy="10972"/>
          </a:xfrm>
          <a:prstGeom prst="rect">
            <a:avLst/>
          </a:prstGeom>
          <a:solidFill>
            <a:srgbClr val="D9D3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280160"/>
            <a:ext cx="1097280" cy="41148"/>
          </a:xfrm>
          <a:prstGeom prst="rect">
            <a:avLst/>
          </a:prstGeom>
          <a:solidFill>
            <a:srgbClr val="9A7B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3A3A3C"/>
                </a:solidFill>
                <a:latin typeface="Inter"/>
              </a:rPr>
              <a:t>BABOOM BIM Standard  ·  rollout V0.1  ·  try it, send feedback  ·  Management: AI 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3A3A3C"/>
                </a:solidFill>
                <a:latin typeface="Inter"/>
              </a:rPr>
              <a:t>7</a:t>
            </a:r>
          </a:p>
        </p:txBody>
      </p:sp>
      <p:pic>
        <p:nvPicPr>
          <p:cNvPr id="9" name="Picture 8" descr="archhub-worksh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" y="1562045"/>
            <a:ext cx="6766560" cy="359674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48639" y="1562045"/>
            <a:ext cx="6766560" cy="3596748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589520" y="1600200"/>
            <a:ext cx="4053535" cy="3840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1600" b="0">
                <a:solidFill>
                  <a:srgbClr val="14130F"/>
                </a:solidFill>
                <a:latin typeface="Inter"/>
              </a:rPr>
              <a:t>Connects the AI agents to Revit, AutoCAD, Excel, Word, Outlook and Notion.</a:t>
            </a:r>
          </a:p>
          <a:p>
            <a:pPr algn="l">
              <a:spcAft>
                <a:spcPts val="1200"/>
              </a:spcAft>
            </a:pPr>
            <a:r>
              <a:rPr sz="1600" b="0">
                <a:solidFill>
                  <a:srgbClr val="14130F"/>
                </a:solidFill>
                <a:latin typeface="Inter"/>
              </a:rPr>
              <a:t>Agents work together in one room, the Workshop, with us.</a:t>
            </a:r>
          </a:p>
          <a:p>
            <a:pPr algn="l">
              <a:spcAft>
                <a:spcPts val="1200"/>
              </a:spcAft>
            </a:pPr>
            <a:r>
              <a:rPr sz="1600" b="0">
                <a:solidFill>
                  <a:srgbClr val="14130F"/>
                </a:solidFill>
                <a:latin typeface="Inter"/>
              </a:rPr>
              <a:t>Nothing changes our files until we approve it.</a:t>
            </a:r>
          </a:p>
          <a:p>
            <a:pPr algn="l">
              <a:spcAft>
                <a:spcPts val="1200"/>
              </a:spcAft>
            </a:pPr>
            <a:r>
              <a:rPr sz="1600" b="1">
                <a:solidFill>
                  <a:srgbClr val="9A7B45"/>
                </a:solidFill>
                <a:latin typeface="Inter"/>
              </a:rPr>
              <a:t>Already used for: the project emails and the Tower B Revit work.</a:t>
            </a:r>
          </a:p>
        </p:txBody>
      </p:sp>
      <p:pic>
        <p:nvPicPr>
          <p:cNvPr id="12" name="Picture 11" descr="archhub-canva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1390" y="5303520"/>
            <a:ext cx="4028914" cy="96012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081390" y="5303520"/>
            <a:ext cx="4028914" cy="960120"/>
          </a:xfrm>
          <a:prstGeom prst="rect">
            <a:avLst/>
          </a:prstGeom>
          <a:noFill/>
          <a:ln w="9525">
            <a:solidFill>
              <a:srgbClr val="D9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bm-logo-colo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3247" y="292608"/>
            <a:ext cx="749808" cy="2355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84048"/>
            <a:ext cx="868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9A7B45"/>
                </a:solidFill>
                <a:latin typeface="Inter"/>
              </a:rPr>
              <a:t>AI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99971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14130F"/>
                </a:solidFill>
                <a:latin typeface="Inter"/>
              </a:rPr>
              <a:t>What AI can do next in our 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298448"/>
            <a:ext cx="11094415" cy="10972"/>
          </a:xfrm>
          <a:prstGeom prst="rect">
            <a:avLst/>
          </a:prstGeom>
          <a:solidFill>
            <a:srgbClr val="D9D3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280160"/>
            <a:ext cx="1097280" cy="41148"/>
          </a:xfrm>
          <a:prstGeom prst="rect">
            <a:avLst/>
          </a:prstGeom>
          <a:solidFill>
            <a:srgbClr val="9A7B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3A3A3C"/>
                </a:solidFill>
                <a:latin typeface="Inter"/>
              </a:rPr>
              <a:t>BABOOM BIM Standard  ·  rollout V0.1  ·  try it, send feedback  ·  Management: AI 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3A3A3C"/>
                </a:solidFill>
                <a:latin typeface="Inter"/>
              </a:rPr>
              <a:t>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1600200"/>
            <a:ext cx="3515258" cy="1051560"/>
          </a:xfrm>
          <a:prstGeom prst="roundRect">
            <a:avLst>
              <a:gd name="adj" fmla="val 3478"/>
            </a:avLst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764792"/>
            <a:ext cx="3149498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4130F"/>
                </a:solidFill>
                <a:latin typeface="Inter"/>
              </a:rPr>
              <a:t>Trackers that fill themselves</a:t>
            </a:r>
          </a:p>
          <a:p>
            <a:pPr algn="l"/>
            <a:r>
              <a:rPr sz="1300" b="0">
                <a:solidFill>
                  <a:srgbClr val="111113"/>
                </a:solidFill>
                <a:latin typeface="Inter"/>
              </a:rPr>
              <a:t>built on: from Outlook and Revit sheet lists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38218" y="1600200"/>
            <a:ext cx="3515258" cy="1051560"/>
          </a:xfrm>
          <a:prstGeom prst="roundRect">
            <a:avLst>
              <a:gd name="adj" fmla="val 3478"/>
            </a:avLst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21098" y="1764792"/>
            <a:ext cx="3149498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4130F"/>
                </a:solidFill>
                <a:latin typeface="Inter"/>
              </a:rPr>
              <a:t>Meetings to owned actions</a:t>
            </a:r>
          </a:p>
          <a:p>
            <a:pPr algn="l"/>
            <a:r>
              <a:rPr sz="1300" b="0">
                <a:solidFill>
                  <a:srgbClr val="111113"/>
                </a:solidFill>
                <a:latin typeface="Inter"/>
              </a:rPr>
              <a:t>built on: from Notion AI notes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7796" y="1600200"/>
            <a:ext cx="3515258" cy="1051560"/>
          </a:xfrm>
          <a:prstGeom prst="roundRect">
            <a:avLst>
              <a:gd name="adj" fmla="val 3478"/>
            </a:avLst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10676" y="1764792"/>
            <a:ext cx="3149498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4130F"/>
                </a:solidFill>
                <a:latin typeface="Inter"/>
              </a:rPr>
              <a:t>Specs from our master spec</a:t>
            </a:r>
          </a:p>
          <a:p>
            <a:pPr algn="l"/>
            <a:r>
              <a:rPr sz="1300" b="0">
                <a:solidFill>
                  <a:srgbClr val="111113"/>
                </a:solidFill>
                <a:latin typeface="Inter"/>
              </a:rPr>
              <a:t>built on: 828 master spec files on the server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834640"/>
            <a:ext cx="3515258" cy="1051560"/>
          </a:xfrm>
          <a:prstGeom prst="roundRect">
            <a:avLst>
              <a:gd name="adj" fmla="val 3478"/>
            </a:avLst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999232"/>
            <a:ext cx="3149498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4130F"/>
                </a:solidFill>
                <a:latin typeface="Inter"/>
              </a:rPr>
              <a:t>Authority and code checks</a:t>
            </a:r>
          </a:p>
          <a:p>
            <a:pPr algn="l"/>
            <a:r>
              <a:rPr sz="1300" b="0">
                <a:solidFill>
                  <a:srgbClr val="111113"/>
                </a:solidFill>
                <a:latin typeface="Inter"/>
              </a:rPr>
              <a:t>built on: codes library, DoT ramp rule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38218" y="2834640"/>
            <a:ext cx="3515258" cy="1051560"/>
          </a:xfrm>
          <a:prstGeom prst="roundRect">
            <a:avLst>
              <a:gd name="adj" fmla="val 3478"/>
            </a:avLst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21098" y="2999232"/>
            <a:ext cx="3149498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4130F"/>
                </a:solidFill>
                <a:latin typeface="Inter"/>
              </a:rPr>
              <a:t>CAD and Revit layer fixing</a:t>
            </a:r>
          </a:p>
          <a:p>
            <a:pPr algn="l"/>
            <a:r>
              <a:rPr sz="1300" b="0">
                <a:solidFill>
                  <a:srgbClr val="111113"/>
                </a:solidFill>
                <a:latin typeface="Inter"/>
              </a:rPr>
              <a:t>built on: from the two-tower study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27796" y="2834640"/>
            <a:ext cx="3515258" cy="1051560"/>
          </a:xfrm>
          <a:prstGeom prst="roundRect">
            <a:avLst>
              <a:gd name="adj" fmla="val 3478"/>
            </a:avLst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0676" y="2999232"/>
            <a:ext cx="3149498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4130F"/>
                </a:solidFill>
                <a:latin typeface="Inter"/>
              </a:rPr>
              <a:t>Render options from the model</a:t>
            </a:r>
          </a:p>
          <a:p>
            <a:pPr algn="l"/>
            <a:r>
              <a:rPr sz="1300" b="0">
                <a:solidFill>
                  <a:srgbClr val="111113"/>
                </a:solidFill>
                <a:latin typeface="Inter"/>
              </a:rPr>
              <a:t>built on: render farm, before/after method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69080"/>
            <a:ext cx="3515258" cy="1051560"/>
          </a:xfrm>
          <a:prstGeom prst="roundRect">
            <a:avLst>
              <a:gd name="adj" fmla="val 3478"/>
            </a:avLst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31520" y="4233672"/>
            <a:ext cx="3149498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4130F"/>
                </a:solidFill>
                <a:latin typeface="Inter"/>
              </a:rPr>
              <a:t>Batch model checks</a:t>
            </a:r>
          </a:p>
          <a:p>
            <a:pPr algn="l"/>
            <a:r>
              <a:rPr sz="1300" b="0">
                <a:solidFill>
                  <a:srgbClr val="111113"/>
                </a:solidFill>
                <a:latin typeface="Inter"/>
              </a:rPr>
              <a:t>built on: the 540 checks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38218" y="4069080"/>
            <a:ext cx="3515258" cy="1051560"/>
          </a:xfrm>
          <a:prstGeom prst="roundRect">
            <a:avLst>
              <a:gd name="adj" fmla="val 3478"/>
            </a:avLst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21098" y="4233672"/>
            <a:ext cx="3149498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4130F"/>
                </a:solidFill>
                <a:latin typeface="Inter"/>
              </a:rPr>
              <a:t>Answering client comment sheets</a:t>
            </a:r>
          </a:p>
          <a:p>
            <a:pPr algn="l"/>
            <a:r>
              <a:rPr sz="1300" b="0">
                <a:solidFill>
                  <a:srgbClr val="111113"/>
                </a:solidFill>
                <a:latin typeface="Inter"/>
              </a:rPr>
              <a:t>built on: our comment trackers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27796" y="4069080"/>
            <a:ext cx="3515258" cy="1051560"/>
          </a:xfrm>
          <a:prstGeom prst="roundRect">
            <a:avLst>
              <a:gd name="adj" fmla="val 3478"/>
            </a:avLst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10676" y="4233672"/>
            <a:ext cx="3149498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4130F"/>
                </a:solidFill>
                <a:latin typeface="Inter"/>
              </a:rPr>
              <a:t>Standard watch</a:t>
            </a:r>
          </a:p>
          <a:p>
            <a:pPr algn="l"/>
            <a:r>
              <a:rPr sz="1300" b="0">
                <a:solidFill>
                  <a:srgbClr val="111113"/>
                </a:solidFill>
                <a:latin typeface="Inter"/>
              </a:rPr>
              <a:t>built on: the gap audit method, run again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Inter"/>
        <a:font script="Hebr" typeface="Inter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Inter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Inter"/>
        <a:font script="Hebr" typeface="Inter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Inter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