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to the office. This short deck shows where everything is, how to set up your PC on the first day, what to read first, how we check our work, and how to send feedback. Everything it shows is on the server today.</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Everything lives on the BIM standard share. Open index.html and bookmark it. It links every standard, template, library, training session and checklist. The folder is read only: copy what you need into your project, never work inside it.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are the folders of the share. You will use 01-TEMPLATES, 02-LIBRARIES and 07-QA-QC every week, and the guides in 05 with their assessments in 06 during your first month. Never work from 98-ARCHIVE.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first-day set-up. One: start every Revit project from the office template. Two: point Revit to the office shared parameter file, either in Manage, Shared Parameters, or with the SharedParametersFilename line in Revit.ini. Three: copy the project folder tree. Four: bookmark the two catalogues. Five: install the office email signature.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family catalogue shows every office family with a preview. Search by name or category, then load it into your model. Do not download families from the internet into projects.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details catalogue holds the office construction details, filed by CSI MasterFormat division, with a preview of each one.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Read the 17 guides in this order, starting with guide 21. After each guide, take its assessment; the BIM team marks it. Each guide also has a recorded workshop in 03-TRAINING.</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same list on the front page: each row has the workshop, its written guide, its assessment and the recording.</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Before anything leaves the office, the checklist for that area is filled and signed. Copy the workbook into the project QA folder, fill the Result column, write notes in the Comment column, and sign it.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BABOOM ribbon is coming to Revit: our own add-in for Revit 2023 to 2027, plus BABOOM CAD for AutoCAD. Each button runs one rule of the standard, such as starting a project from the template or checking names. When it reaches your PC, use it and send feedback.</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something is missing, wrong or hard to use, write it in the feedback log, or in the Comment column of the checklist. The BIM team answers every comment and fixes it in the next version.</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aboard. Start at the front page, read guide 21 and take its assessment, and start your first project from the office template.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Inter"/>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Inter"/>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Inter"/>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Inter"/>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Inter"/>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Inter"/>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Inter"/>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Inter"/>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Inter"/>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4.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5.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notesSlide" Target="../notesSlides/notesSlide12.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8016" cy="6858000"/>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7086600" y="0"/>
            <a:ext cx="5105095" cy="6858000"/>
          </a:xfrm>
          <a:prstGeom prst="rect">
            <a:avLst/>
          </a:prstGeom>
          <a:solidFill>
            <a:srgbClr val="EDE9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bbm-logo-colour.png"/>
          <p:cNvPicPr>
            <a:picLocks noChangeAspect="1"/>
          </p:cNvPicPr>
          <p:nvPr/>
        </p:nvPicPr>
        <p:blipFill>
          <a:blip r:embed="rId2"/>
          <a:stretch>
            <a:fillRect/>
          </a:stretch>
        </p:blipFill>
        <p:spPr>
          <a:xfrm>
            <a:off x="640080" y="548640"/>
            <a:ext cx="1828800" cy="574548"/>
          </a:xfrm>
          <a:prstGeom prst="rect">
            <a:avLst/>
          </a:prstGeom>
        </p:spPr>
      </p:pic>
      <p:sp>
        <p:nvSpPr>
          <p:cNvPr id="5" name="TextBox 4"/>
          <p:cNvSpPr txBox="1"/>
          <p:nvPr/>
        </p:nvSpPr>
        <p:spPr>
          <a:xfrm>
            <a:off x="640080" y="2331720"/>
            <a:ext cx="6217920" cy="822960"/>
          </a:xfrm>
          <a:prstGeom prst="rect">
            <a:avLst/>
          </a:prstGeom>
          <a:noFill/>
        </p:spPr>
        <p:txBody>
          <a:bodyPr wrap="square" lIns="0" rIns="0" tIns="0" bIns="0" anchor="t">
            <a:spAutoFit/>
          </a:bodyPr>
          <a:lstStyle/>
          <a:p>
            <a:pPr algn="l"/>
            <a:r>
              <a:rPr sz="4400" b="1">
                <a:solidFill>
                  <a:srgbClr val="14130F"/>
                </a:solidFill>
                <a:latin typeface="Inter"/>
              </a:rPr>
              <a:t>Welcome to the office</a:t>
            </a:r>
          </a:p>
        </p:txBody>
      </p:sp>
      <p:sp>
        <p:nvSpPr>
          <p:cNvPr id="6" name="TextBox 5"/>
          <p:cNvSpPr txBox="1"/>
          <p:nvPr/>
        </p:nvSpPr>
        <p:spPr>
          <a:xfrm>
            <a:off x="640080" y="3108960"/>
            <a:ext cx="6309360" cy="914400"/>
          </a:xfrm>
          <a:prstGeom prst="rect">
            <a:avLst/>
          </a:prstGeom>
          <a:noFill/>
        </p:spPr>
        <p:txBody>
          <a:bodyPr wrap="square" lIns="0" rIns="0" tIns="0" bIns="0" anchor="t">
            <a:spAutoFit/>
          </a:bodyPr>
          <a:lstStyle/>
          <a:p>
            <a:pPr algn="l"/>
            <a:r>
              <a:rPr sz="2100" b="0">
                <a:solidFill>
                  <a:srgbClr val="111113"/>
                </a:solidFill>
                <a:latin typeface="Inter"/>
              </a:rPr>
              <a:t>How we model, draw and deliver: the BABOOM BIM Standard in your first week</a:t>
            </a:r>
          </a:p>
        </p:txBody>
      </p:sp>
      <p:sp>
        <p:nvSpPr>
          <p:cNvPr id="7" name="Rectangle 6"/>
          <p:cNvSpPr/>
          <p:nvPr/>
        </p:nvSpPr>
        <p:spPr>
          <a:xfrm>
            <a:off x="640080" y="4224528"/>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40080" y="4434840"/>
            <a:ext cx="6035040" cy="457200"/>
          </a:xfrm>
          <a:prstGeom prst="rect">
            <a:avLst/>
          </a:prstGeom>
          <a:noFill/>
        </p:spPr>
        <p:txBody>
          <a:bodyPr wrap="square" lIns="0" rIns="0" tIns="0" bIns="0" anchor="t">
            <a:spAutoFit/>
          </a:bodyPr>
          <a:lstStyle/>
          <a:p>
            <a:pPr algn="l"/>
            <a:r>
              <a:rPr sz="1400" b="0">
                <a:solidFill>
                  <a:srgbClr val="3A3A3C"/>
                </a:solidFill>
                <a:latin typeface="Inter"/>
              </a:rPr>
              <a:t>Onboarding  ·  V0.1  ·  November 2026</a:t>
            </a:r>
          </a:p>
        </p:txBody>
      </p:sp>
      <p:pic>
        <p:nvPicPr>
          <p:cNvPr id="9" name="Picture 8" descr="front-door.png"/>
          <p:cNvPicPr>
            <a:picLocks noChangeAspect="1"/>
          </p:cNvPicPr>
          <p:nvPr/>
        </p:nvPicPr>
        <p:blipFill>
          <a:blip r:embed="rId3"/>
          <a:stretch>
            <a:fillRect/>
          </a:stretch>
        </p:blipFill>
        <p:spPr>
          <a:xfrm>
            <a:off x="7452360" y="2076545"/>
            <a:ext cx="4327855" cy="2704909"/>
          </a:xfrm>
          <a:prstGeom prst="rect">
            <a:avLst/>
          </a:prstGeom>
        </p:spPr>
      </p:pic>
      <p:sp>
        <p:nvSpPr>
          <p:cNvPr id="10" name="Rectangle 9"/>
          <p:cNvSpPr/>
          <p:nvPr/>
        </p:nvSpPr>
        <p:spPr>
          <a:xfrm>
            <a:off x="7452360" y="2076545"/>
            <a:ext cx="4327855" cy="2704909"/>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3" name="TextBox 2"/>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1  WHERE EVERYTHING IS</a:t>
            </a:r>
          </a:p>
        </p:txBody>
      </p:sp>
      <p:sp>
        <p:nvSpPr>
          <p:cNvPr id="4" name="TextBox 3"/>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One front page for everything</a:t>
            </a:r>
          </a:p>
        </p:txBody>
      </p:sp>
      <p:sp>
        <p:nvSpPr>
          <p:cNvPr id="5" name="Rectangle 4"/>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onboarding V0.1  ·  Onboarding</a:t>
            </a:r>
          </a:p>
        </p:txBody>
      </p:sp>
      <p:sp>
        <p:nvSpPr>
          <p:cNvPr id="8" name="TextBox 7"/>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2</a:t>
            </a:r>
          </a:p>
        </p:txBody>
      </p:sp>
      <p:pic>
        <p:nvPicPr>
          <p:cNvPr id="9" name="Picture 8" descr="front-door.png"/>
          <p:cNvPicPr>
            <a:picLocks noChangeAspect="1"/>
          </p:cNvPicPr>
          <p:nvPr/>
        </p:nvPicPr>
        <p:blipFill>
          <a:blip r:embed="rId3"/>
          <a:stretch>
            <a:fillRect/>
          </a:stretch>
        </p:blipFill>
        <p:spPr>
          <a:xfrm>
            <a:off x="5074919" y="1765077"/>
            <a:ext cx="6568135" cy="4105084"/>
          </a:xfrm>
          <a:prstGeom prst="rect">
            <a:avLst/>
          </a:prstGeom>
        </p:spPr>
      </p:pic>
      <p:sp>
        <p:nvSpPr>
          <p:cNvPr id="10" name="Rectangle 9"/>
          <p:cNvSpPr/>
          <p:nvPr/>
        </p:nvSpPr>
        <p:spPr>
          <a:xfrm>
            <a:off x="5074919" y="1765077"/>
            <a:ext cx="6568135" cy="4105084"/>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548640" y="1691640"/>
            <a:ext cx="4251960" cy="274320"/>
          </a:xfrm>
          <a:prstGeom prst="roundRect">
            <a:avLst>
              <a:gd name="adj" fmla="val 13333"/>
            </a:avLst>
          </a:prstGeom>
          <a:solidFill>
            <a:srgbClr val="F4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0080" y="1691640"/>
            <a:ext cx="4069080" cy="274320"/>
          </a:xfrm>
          <a:prstGeom prst="rect">
            <a:avLst/>
          </a:prstGeom>
          <a:noFill/>
        </p:spPr>
        <p:txBody>
          <a:bodyPr wrap="square" lIns="0" rIns="0" tIns="0" bIns="0" anchor="ctr">
            <a:spAutoFit/>
          </a:bodyPr>
          <a:lstStyle/>
          <a:p>
            <a:pPr algn="l"/>
            <a:r>
              <a:rPr sz="1150" b="0">
                <a:solidFill>
                  <a:srgbClr val="111113"/>
                </a:solidFill>
                <a:latin typeface="Consolas"/>
              </a:rPr>
              <a:t>BABOOM-BIM-STANDARD\index.html</a:t>
            </a:r>
          </a:p>
        </p:txBody>
      </p:sp>
      <p:sp>
        <p:nvSpPr>
          <p:cNvPr id="13" name="Rectangle 12"/>
          <p:cNvSpPr/>
          <p:nvPr/>
        </p:nvSpPr>
        <p:spPr>
          <a:xfrm>
            <a:off x="548640" y="2359152"/>
            <a:ext cx="91440" cy="56692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22959" y="2286000"/>
            <a:ext cx="3931920" cy="777240"/>
          </a:xfrm>
          <a:prstGeom prst="rect">
            <a:avLst/>
          </a:prstGeom>
          <a:noFill/>
        </p:spPr>
        <p:txBody>
          <a:bodyPr wrap="square" lIns="0" rIns="0" tIns="0" bIns="0" anchor="ctr">
            <a:spAutoFit/>
          </a:bodyPr>
          <a:lstStyle/>
          <a:p>
            <a:pPr algn="l"/>
            <a:r>
              <a:rPr sz="1600" b="0">
                <a:solidFill>
                  <a:srgbClr val="14130F"/>
                </a:solidFill>
                <a:latin typeface="Inter"/>
              </a:rPr>
              <a:t>Double-click the page; bookmark it on day one.</a:t>
            </a:r>
          </a:p>
        </p:txBody>
      </p:sp>
      <p:sp>
        <p:nvSpPr>
          <p:cNvPr id="15" name="Rectangle 14"/>
          <p:cNvSpPr/>
          <p:nvPr/>
        </p:nvSpPr>
        <p:spPr>
          <a:xfrm>
            <a:off x="548640" y="3273552"/>
            <a:ext cx="91440" cy="56692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200400"/>
            <a:ext cx="3931920" cy="777240"/>
          </a:xfrm>
          <a:prstGeom prst="rect">
            <a:avLst/>
          </a:prstGeom>
          <a:noFill/>
        </p:spPr>
        <p:txBody>
          <a:bodyPr wrap="square" lIns="0" rIns="0" tIns="0" bIns="0" anchor="ctr">
            <a:spAutoFit/>
          </a:bodyPr>
          <a:lstStyle/>
          <a:p>
            <a:pPr algn="l"/>
            <a:r>
              <a:rPr sz="1600" b="0">
                <a:solidFill>
                  <a:srgbClr val="14130F"/>
                </a:solidFill>
                <a:latin typeface="Inter"/>
              </a:rPr>
              <a:t>One search box finds standards, families and details.</a:t>
            </a:r>
          </a:p>
        </p:txBody>
      </p:sp>
      <p:sp>
        <p:nvSpPr>
          <p:cNvPr id="17" name="Rectangle 16"/>
          <p:cNvSpPr/>
          <p:nvPr/>
        </p:nvSpPr>
        <p:spPr>
          <a:xfrm>
            <a:off x="548640" y="4187952"/>
            <a:ext cx="91440" cy="56692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59" y="4114800"/>
            <a:ext cx="3931920" cy="777240"/>
          </a:xfrm>
          <a:prstGeom prst="rect">
            <a:avLst/>
          </a:prstGeom>
          <a:noFill/>
        </p:spPr>
        <p:txBody>
          <a:bodyPr wrap="square" lIns="0" rIns="0" tIns="0" bIns="0" anchor="ctr">
            <a:spAutoFit/>
          </a:bodyPr>
          <a:lstStyle/>
          <a:p>
            <a:pPr algn="l"/>
            <a:r>
              <a:rPr sz="1600" b="0">
                <a:solidFill>
                  <a:srgbClr val="14130F"/>
                </a:solidFill>
                <a:latin typeface="Inter"/>
              </a:rPr>
              <a:t>Read only: work from it, never inside it.</a:t>
            </a:r>
          </a:p>
        </p:txBody>
      </p:sp>
      <p:sp>
        <p:nvSpPr>
          <p:cNvPr id="19" name="Rectangle 18"/>
          <p:cNvSpPr/>
          <p:nvPr/>
        </p:nvSpPr>
        <p:spPr>
          <a:xfrm>
            <a:off x="548640" y="5102352"/>
            <a:ext cx="91440" cy="56692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029200"/>
            <a:ext cx="3931920" cy="777240"/>
          </a:xfrm>
          <a:prstGeom prst="rect">
            <a:avLst/>
          </a:prstGeom>
          <a:noFill/>
        </p:spPr>
        <p:txBody>
          <a:bodyPr wrap="square" lIns="0" rIns="0" tIns="0" bIns="0" anchor="ctr">
            <a:spAutoFit/>
          </a:bodyPr>
          <a:lstStyle/>
          <a:p>
            <a:pPr algn="l"/>
            <a:r>
              <a:rPr sz="1600" b="0">
                <a:solidFill>
                  <a:srgbClr val="14130F"/>
                </a:solidFill>
                <a:latin typeface="Inter"/>
              </a:rPr>
              <a:t>The simple guide: BBM-BIM-STANDARD-GUIDE.pdf.</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3" name="TextBox 2"/>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1  WHERE EVERYTHING IS</a:t>
            </a:r>
          </a:p>
        </p:txBody>
      </p:sp>
      <p:sp>
        <p:nvSpPr>
          <p:cNvPr id="4" name="TextBox 3"/>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What is where</a:t>
            </a:r>
          </a:p>
        </p:txBody>
      </p:sp>
      <p:sp>
        <p:nvSpPr>
          <p:cNvPr id="5" name="Rectangle 4"/>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onboarding V0.1  ·  Onboarding</a:t>
            </a:r>
          </a:p>
        </p:txBody>
      </p:sp>
      <p:sp>
        <p:nvSpPr>
          <p:cNvPr id="8" name="TextBox 7"/>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3</a:t>
            </a:r>
          </a:p>
        </p:txBody>
      </p:sp>
      <p:sp>
        <p:nvSpPr>
          <p:cNvPr id="9" name="TextBox 8"/>
          <p:cNvSpPr txBox="1"/>
          <p:nvPr/>
        </p:nvSpPr>
        <p:spPr>
          <a:xfrm>
            <a:off x="548640" y="1600200"/>
            <a:ext cx="5394960" cy="274320"/>
          </a:xfrm>
          <a:prstGeom prst="rect">
            <a:avLst/>
          </a:prstGeom>
          <a:noFill/>
        </p:spPr>
        <p:txBody>
          <a:bodyPr wrap="square" lIns="0" rIns="0" tIns="0" bIns="0" anchor="t">
            <a:spAutoFit/>
          </a:bodyPr>
          <a:lstStyle/>
          <a:p>
            <a:pPr algn="l"/>
            <a:r>
              <a:rPr sz="1300" b="1">
                <a:solidFill>
                  <a:srgbClr val="9A7B45"/>
                </a:solidFill>
                <a:latin typeface="Consolas"/>
              </a:rPr>
              <a:t>00-FOLDER-STRUCTURE</a:t>
            </a:r>
          </a:p>
        </p:txBody>
      </p:sp>
      <p:sp>
        <p:nvSpPr>
          <p:cNvPr id="10" name="TextBox 9"/>
          <p:cNvSpPr txBox="1"/>
          <p:nvPr/>
        </p:nvSpPr>
        <p:spPr>
          <a:xfrm>
            <a:off x="548640" y="1874519"/>
            <a:ext cx="5394960" cy="457200"/>
          </a:xfrm>
          <a:prstGeom prst="rect">
            <a:avLst/>
          </a:prstGeom>
          <a:noFill/>
        </p:spPr>
        <p:txBody>
          <a:bodyPr wrap="square" lIns="0" rIns="0" tIns="0" bIns="0" anchor="t">
            <a:spAutoFit/>
          </a:bodyPr>
          <a:lstStyle/>
          <a:p>
            <a:pPr algn="l"/>
            <a:r>
              <a:rPr sz="1100" b="0">
                <a:solidFill>
                  <a:srgbClr val="111113"/>
                </a:solidFill>
                <a:latin typeface="Inter"/>
              </a:rPr>
              <a:t>The project folder template of Manual 12.1 (00-PIM with 01-WIP, 02-SHARED, 03-PUBLISHED, …</a:t>
            </a:r>
          </a:p>
        </p:txBody>
      </p:sp>
      <p:sp>
        <p:nvSpPr>
          <p:cNvPr id="11" name="TextBox 10"/>
          <p:cNvSpPr txBox="1"/>
          <p:nvPr/>
        </p:nvSpPr>
        <p:spPr>
          <a:xfrm>
            <a:off x="548640" y="2386584"/>
            <a:ext cx="5394960" cy="274320"/>
          </a:xfrm>
          <a:prstGeom prst="rect">
            <a:avLst/>
          </a:prstGeom>
          <a:noFill/>
        </p:spPr>
        <p:txBody>
          <a:bodyPr wrap="square" lIns="0" rIns="0" tIns="0" bIns="0" anchor="t">
            <a:spAutoFit/>
          </a:bodyPr>
          <a:lstStyle/>
          <a:p>
            <a:pPr algn="l"/>
            <a:r>
              <a:rPr sz="1300" b="1">
                <a:solidFill>
                  <a:srgbClr val="9A7B45"/>
                </a:solidFill>
                <a:latin typeface="Consolas"/>
              </a:rPr>
              <a:t>01-TEMPLATES</a:t>
            </a:r>
          </a:p>
        </p:txBody>
      </p:sp>
      <p:sp>
        <p:nvSpPr>
          <p:cNvPr id="12" name="TextBox 11"/>
          <p:cNvSpPr txBox="1"/>
          <p:nvPr/>
        </p:nvSpPr>
        <p:spPr>
          <a:xfrm>
            <a:off x="548640" y="2660903"/>
            <a:ext cx="5394960" cy="457200"/>
          </a:xfrm>
          <a:prstGeom prst="rect">
            <a:avLst/>
          </a:prstGeom>
          <a:noFill/>
        </p:spPr>
        <p:txBody>
          <a:bodyPr wrap="square" lIns="0" rIns="0" tIns="0" bIns="0" anchor="t">
            <a:spAutoFit/>
          </a:bodyPr>
          <a:lstStyle/>
          <a:p>
            <a:pPr algn="l"/>
            <a:r>
              <a:rPr sz="1100" b="0">
                <a:solidFill>
                  <a:srgbClr val="111113"/>
                </a:solidFill>
                <a:latin typeface="Inter"/>
              </a:rPr>
              <a:t>The office Revit template plus the structural and MEP discipline templates (under audit), …</a:t>
            </a:r>
          </a:p>
        </p:txBody>
      </p:sp>
      <p:sp>
        <p:nvSpPr>
          <p:cNvPr id="13" name="TextBox 12"/>
          <p:cNvSpPr txBox="1"/>
          <p:nvPr/>
        </p:nvSpPr>
        <p:spPr>
          <a:xfrm>
            <a:off x="548640" y="3172968"/>
            <a:ext cx="5394960" cy="274320"/>
          </a:xfrm>
          <a:prstGeom prst="rect">
            <a:avLst/>
          </a:prstGeom>
          <a:noFill/>
        </p:spPr>
        <p:txBody>
          <a:bodyPr wrap="square" lIns="0" rIns="0" tIns="0" bIns="0" anchor="t">
            <a:spAutoFit/>
          </a:bodyPr>
          <a:lstStyle/>
          <a:p>
            <a:pPr algn="l"/>
            <a:r>
              <a:rPr sz="1300" b="1">
                <a:solidFill>
                  <a:srgbClr val="9A7B45"/>
                </a:solidFill>
                <a:latin typeface="Consolas"/>
              </a:rPr>
              <a:t>02-LIBRARIES</a:t>
            </a:r>
          </a:p>
        </p:txBody>
      </p:sp>
      <p:sp>
        <p:nvSpPr>
          <p:cNvPr id="14" name="TextBox 13"/>
          <p:cNvSpPr txBox="1"/>
          <p:nvPr/>
        </p:nvSpPr>
        <p:spPr>
          <a:xfrm>
            <a:off x="548640" y="3447287"/>
            <a:ext cx="5394960" cy="457200"/>
          </a:xfrm>
          <a:prstGeom prst="rect">
            <a:avLst/>
          </a:prstGeom>
          <a:noFill/>
        </p:spPr>
        <p:txBody>
          <a:bodyPr wrap="square" lIns="0" rIns="0" tIns="0" bIns="0" anchor="t">
            <a:spAutoFit/>
          </a:bodyPr>
          <a:lstStyle/>
          <a:p>
            <a:pPr algn="l"/>
            <a:r>
              <a:rPr sz="1100" b="0">
                <a:solidFill>
                  <a:srgbClr val="111113"/>
                </a:solidFill>
                <a:latin typeface="Inter"/>
              </a:rPr>
              <a:t>Families, details, materials, references and codes, parameters, scripts, plug-ins, …</a:t>
            </a:r>
          </a:p>
        </p:txBody>
      </p:sp>
      <p:sp>
        <p:nvSpPr>
          <p:cNvPr id="15" name="TextBox 14"/>
          <p:cNvSpPr txBox="1"/>
          <p:nvPr/>
        </p:nvSpPr>
        <p:spPr>
          <a:xfrm>
            <a:off x="548640" y="3959352"/>
            <a:ext cx="5394960" cy="274320"/>
          </a:xfrm>
          <a:prstGeom prst="rect">
            <a:avLst/>
          </a:prstGeom>
          <a:noFill/>
        </p:spPr>
        <p:txBody>
          <a:bodyPr wrap="square" lIns="0" rIns="0" tIns="0" bIns="0" anchor="t">
            <a:spAutoFit/>
          </a:bodyPr>
          <a:lstStyle/>
          <a:p>
            <a:pPr algn="l"/>
            <a:r>
              <a:rPr sz="1300" b="1">
                <a:solidFill>
                  <a:srgbClr val="9A7B45"/>
                </a:solidFill>
                <a:latin typeface="Consolas"/>
              </a:rPr>
              <a:t>03-TRAINING</a:t>
            </a:r>
          </a:p>
        </p:txBody>
      </p:sp>
      <p:sp>
        <p:nvSpPr>
          <p:cNvPr id="16" name="TextBox 15"/>
          <p:cNvSpPr txBox="1"/>
          <p:nvPr/>
        </p:nvSpPr>
        <p:spPr>
          <a:xfrm>
            <a:off x="548640" y="4233672"/>
            <a:ext cx="5394960" cy="457200"/>
          </a:xfrm>
          <a:prstGeom prst="rect">
            <a:avLst/>
          </a:prstGeom>
          <a:noFill/>
        </p:spPr>
        <p:txBody>
          <a:bodyPr wrap="square" lIns="0" rIns="0" tIns="0" bIns="0" anchor="t">
            <a:spAutoFit/>
          </a:bodyPr>
          <a:lstStyle/>
          <a:p>
            <a:pPr algn="l"/>
            <a:r>
              <a:rPr sz="1100" b="0">
                <a:solidFill>
                  <a:srgbClr val="111113"/>
                </a:solidFill>
                <a:latin typeface="Inter"/>
              </a:rPr>
              <a:t>Workshop recordings and the training agenda.</a:t>
            </a:r>
          </a:p>
        </p:txBody>
      </p:sp>
      <p:sp>
        <p:nvSpPr>
          <p:cNvPr id="17" name="TextBox 16"/>
          <p:cNvSpPr txBox="1"/>
          <p:nvPr/>
        </p:nvSpPr>
        <p:spPr>
          <a:xfrm>
            <a:off x="548640" y="4745736"/>
            <a:ext cx="5394960" cy="274320"/>
          </a:xfrm>
          <a:prstGeom prst="rect">
            <a:avLst/>
          </a:prstGeom>
          <a:noFill/>
        </p:spPr>
        <p:txBody>
          <a:bodyPr wrap="square" lIns="0" rIns="0" tIns="0" bIns="0" anchor="t">
            <a:spAutoFit/>
          </a:bodyPr>
          <a:lstStyle/>
          <a:p>
            <a:pPr algn="l"/>
            <a:r>
              <a:rPr sz="1300" b="1">
                <a:solidFill>
                  <a:srgbClr val="9A7B45"/>
                </a:solidFill>
                <a:latin typeface="Consolas"/>
              </a:rPr>
              <a:t>04-DOCUMENTS</a:t>
            </a:r>
          </a:p>
        </p:txBody>
      </p:sp>
      <p:sp>
        <p:nvSpPr>
          <p:cNvPr id="18" name="TextBox 17"/>
          <p:cNvSpPr txBox="1"/>
          <p:nvPr/>
        </p:nvSpPr>
        <p:spPr>
          <a:xfrm>
            <a:off x="548640" y="5020055"/>
            <a:ext cx="5394960" cy="457200"/>
          </a:xfrm>
          <a:prstGeom prst="rect">
            <a:avLst/>
          </a:prstGeom>
          <a:noFill/>
        </p:spPr>
        <p:txBody>
          <a:bodyPr wrap="square" lIns="0" rIns="0" tIns="0" bIns="0" anchor="t">
            <a:spAutoFit/>
          </a:bodyPr>
          <a:lstStyle/>
          <a:p>
            <a:pPr algn="l"/>
            <a:r>
              <a:rPr sz="1100" b="0">
                <a:solidFill>
                  <a:srgbClr val="111113"/>
                </a:solidFill>
                <a:latin typeface="Inter"/>
              </a:rPr>
              <a:t>The standards: Glossary, Manual, BEP, requirements, registers and discipline standards.</a:t>
            </a:r>
          </a:p>
        </p:txBody>
      </p:sp>
      <p:sp>
        <p:nvSpPr>
          <p:cNvPr id="19" name="TextBox 18"/>
          <p:cNvSpPr txBox="1"/>
          <p:nvPr/>
        </p:nvSpPr>
        <p:spPr>
          <a:xfrm>
            <a:off x="548640" y="5532120"/>
            <a:ext cx="5394960" cy="274320"/>
          </a:xfrm>
          <a:prstGeom prst="rect">
            <a:avLst/>
          </a:prstGeom>
          <a:noFill/>
        </p:spPr>
        <p:txBody>
          <a:bodyPr wrap="square" lIns="0" rIns="0" tIns="0" bIns="0" anchor="t">
            <a:spAutoFit/>
          </a:bodyPr>
          <a:lstStyle/>
          <a:p>
            <a:pPr algn="l"/>
            <a:r>
              <a:rPr sz="1300" b="1">
                <a:solidFill>
                  <a:srgbClr val="9A7B45"/>
                </a:solidFill>
                <a:latin typeface="Consolas"/>
              </a:rPr>
              <a:t>05-METHODOLOGIES-AND-GUIDELINES</a:t>
            </a:r>
          </a:p>
        </p:txBody>
      </p:sp>
      <p:sp>
        <p:nvSpPr>
          <p:cNvPr id="20" name="TextBox 19"/>
          <p:cNvSpPr txBox="1"/>
          <p:nvPr/>
        </p:nvSpPr>
        <p:spPr>
          <a:xfrm>
            <a:off x="548640" y="5806440"/>
            <a:ext cx="5394960" cy="457200"/>
          </a:xfrm>
          <a:prstGeom prst="rect">
            <a:avLst/>
          </a:prstGeom>
          <a:noFill/>
        </p:spPr>
        <p:txBody>
          <a:bodyPr wrap="square" lIns="0" rIns="0" tIns="0" bIns="0" anchor="t">
            <a:spAutoFit/>
          </a:bodyPr>
          <a:lstStyle/>
          <a:p>
            <a:pPr algn="l"/>
            <a:r>
              <a:rPr sz="1100" b="0">
                <a:solidFill>
                  <a:srgbClr val="111113"/>
                </a:solidFill>
                <a:latin typeface="Inter"/>
              </a:rPr>
              <a:t>Guides 21 to 37: step-by-step Revit methods.</a:t>
            </a:r>
          </a:p>
        </p:txBody>
      </p:sp>
      <p:sp>
        <p:nvSpPr>
          <p:cNvPr id="21" name="TextBox 20"/>
          <p:cNvSpPr txBox="1"/>
          <p:nvPr/>
        </p:nvSpPr>
        <p:spPr>
          <a:xfrm>
            <a:off x="6172200" y="1600200"/>
            <a:ext cx="5394960" cy="274320"/>
          </a:xfrm>
          <a:prstGeom prst="rect">
            <a:avLst/>
          </a:prstGeom>
          <a:noFill/>
        </p:spPr>
        <p:txBody>
          <a:bodyPr wrap="square" lIns="0" rIns="0" tIns="0" bIns="0" anchor="t">
            <a:spAutoFit/>
          </a:bodyPr>
          <a:lstStyle/>
          <a:p>
            <a:pPr algn="l"/>
            <a:r>
              <a:rPr sz="1300" b="1">
                <a:solidFill>
                  <a:srgbClr val="9A7B45"/>
                </a:solidFill>
                <a:latin typeface="Consolas"/>
              </a:rPr>
              <a:t>06-ASSESSMENTS</a:t>
            </a:r>
          </a:p>
        </p:txBody>
      </p:sp>
      <p:sp>
        <p:nvSpPr>
          <p:cNvPr id="22" name="TextBox 21"/>
          <p:cNvSpPr txBox="1"/>
          <p:nvPr/>
        </p:nvSpPr>
        <p:spPr>
          <a:xfrm>
            <a:off x="6172200" y="1874519"/>
            <a:ext cx="5394960" cy="457200"/>
          </a:xfrm>
          <a:prstGeom prst="rect">
            <a:avLst/>
          </a:prstGeom>
          <a:noFill/>
        </p:spPr>
        <p:txBody>
          <a:bodyPr wrap="square" lIns="0" rIns="0" tIns="0" bIns="0" anchor="t">
            <a:spAutoFit/>
          </a:bodyPr>
          <a:lstStyle/>
          <a:p>
            <a:pPr algn="l"/>
            <a:r>
              <a:rPr sz="1100" b="0">
                <a:solidFill>
                  <a:srgbClr val="111113"/>
                </a:solidFill>
                <a:latin typeface="Inter"/>
              </a:rPr>
              <a:t>One assessment per guide.</a:t>
            </a:r>
          </a:p>
        </p:txBody>
      </p:sp>
      <p:sp>
        <p:nvSpPr>
          <p:cNvPr id="23" name="TextBox 22"/>
          <p:cNvSpPr txBox="1"/>
          <p:nvPr/>
        </p:nvSpPr>
        <p:spPr>
          <a:xfrm>
            <a:off x="6172200" y="2386584"/>
            <a:ext cx="5394960" cy="274320"/>
          </a:xfrm>
          <a:prstGeom prst="rect">
            <a:avLst/>
          </a:prstGeom>
          <a:noFill/>
        </p:spPr>
        <p:txBody>
          <a:bodyPr wrap="square" lIns="0" rIns="0" tIns="0" bIns="0" anchor="t">
            <a:spAutoFit/>
          </a:bodyPr>
          <a:lstStyle/>
          <a:p>
            <a:pPr algn="l"/>
            <a:r>
              <a:rPr sz="1300" b="1">
                <a:solidFill>
                  <a:srgbClr val="9A7B45"/>
                </a:solidFill>
                <a:latin typeface="Consolas"/>
              </a:rPr>
              <a:t>07-QA-QC</a:t>
            </a:r>
          </a:p>
        </p:txBody>
      </p:sp>
      <p:sp>
        <p:nvSpPr>
          <p:cNvPr id="24" name="TextBox 23"/>
          <p:cNvSpPr txBox="1"/>
          <p:nvPr/>
        </p:nvSpPr>
        <p:spPr>
          <a:xfrm>
            <a:off x="6172200" y="2660903"/>
            <a:ext cx="5394960" cy="457200"/>
          </a:xfrm>
          <a:prstGeom prst="rect">
            <a:avLst/>
          </a:prstGeom>
          <a:noFill/>
        </p:spPr>
        <p:txBody>
          <a:bodyPr wrap="square" lIns="0" rIns="0" tIns="0" bIns="0" anchor="t">
            <a:spAutoFit/>
          </a:bodyPr>
          <a:lstStyle/>
          <a:p>
            <a:pPr algn="l"/>
            <a:r>
              <a:rPr sz="1100" b="0">
                <a:solidFill>
                  <a:srgbClr val="111113"/>
                </a:solidFill>
                <a:latin typeface="Inter"/>
              </a:rPr>
              <a:t>Quality management: the QMS guide and one checklist workbook per area, 01-BIM to 09-AUDIT.</a:t>
            </a:r>
          </a:p>
        </p:txBody>
      </p:sp>
      <p:sp>
        <p:nvSpPr>
          <p:cNvPr id="25" name="TextBox 24"/>
          <p:cNvSpPr txBox="1"/>
          <p:nvPr/>
        </p:nvSpPr>
        <p:spPr>
          <a:xfrm>
            <a:off x="6172200" y="3172968"/>
            <a:ext cx="5394960" cy="274320"/>
          </a:xfrm>
          <a:prstGeom prst="rect">
            <a:avLst/>
          </a:prstGeom>
          <a:noFill/>
        </p:spPr>
        <p:txBody>
          <a:bodyPr wrap="square" lIns="0" rIns="0" tIns="0" bIns="0" anchor="t">
            <a:spAutoFit/>
          </a:bodyPr>
          <a:lstStyle/>
          <a:p>
            <a:pPr algn="l"/>
            <a:r>
              <a:rPr sz="1300" b="1">
                <a:solidFill>
                  <a:srgbClr val="9A7B45"/>
                </a:solidFill>
                <a:latin typeface="Consolas"/>
              </a:rPr>
              <a:t>08-PRESENTATION</a:t>
            </a:r>
          </a:p>
        </p:txBody>
      </p:sp>
      <p:sp>
        <p:nvSpPr>
          <p:cNvPr id="26" name="TextBox 25"/>
          <p:cNvSpPr txBox="1"/>
          <p:nvPr/>
        </p:nvSpPr>
        <p:spPr>
          <a:xfrm>
            <a:off x="6172200" y="3447287"/>
            <a:ext cx="5394960" cy="457200"/>
          </a:xfrm>
          <a:prstGeom prst="rect">
            <a:avLst/>
          </a:prstGeom>
          <a:noFill/>
        </p:spPr>
        <p:txBody>
          <a:bodyPr wrap="square" lIns="0" rIns="0" tIns="0" bIns="0" anchor="t">
            <a:spAutoFit/>
          </a:bodyPr>
          <a:lstStyle/>
          <a:p>
            <a:pPr algn="l"/>
            <a:r>
              <a:rPr sz="1100" b="0">
                <a:solidFill>
                  <a:srgbClr val="111113"/>
                </a:solidFill>
                <a:latin typeface="Inter"/>
              </a:rPr>
              <a:t>The rollout to every department and the onboarding deck for new staff: decks, one-page …</a:t>
            </a:r>
          </a:p>
        </p:txBody>
      </p:sp>
      <p:sp>
        <p:nvSpPr>
          <p:cNvPr id="27" name="TextBox 26"/>
          <p:cNvSpPr txBox="1"/>
          <p:nvPr/>
        </p:nvSpPr>
        <p:spPr>
          <a:xfrm>
            <a:off x="6172200" y="3959352"/>
            <a:ext cx="5394960" cy="274320"/>
          </a:xfrm>
          <a:prstGeom prst="rect">
            <a:avLst/>
          </a:prstGeom>
          <a:noFill/>
        </p:spPr>
        <p:txBody>
          <a:bodyPr wrap="square" lIns="0" rIns="0" tIns="0" bIns="0" anchor="t">
            <a:spAutoFit/>
          </a:bodyPr>
          <a:lstStyle/>
          <a:p>
            <a:pPr algn="l"/>
            <a:r>
              <a:rPr sz="1300" b="1">
                <a:solidFill>
                  <a:srgbClr val="9A7B45"/>
                </a:solidFill>
                <a:latin typeface="Consolas"/>
              </a:rPr>
              <a:t>09-AI</a:t>
            </a:r>
          </a:p>
        </p:txBody>
      </p:sp>
      <p:sp>
        <p:nvSpPr>
          <p:cNvPr id="28" name="TextBox 27"/>
          <p:cNvSpPr txBox="1"/>
          <p:nvPr/>
        </p:nvSpPr>
        <p:spPr>
          <a:xfrm>
            <a:off x="6172200" y="4233672"/>
            <a:ext cx="5394960" cy="457200"/>
          </a:xfrm>
          <a:prstGeom prst="rect">
            <a:avLst/>
          </a:prstGeom>
          <a:noFill/>
        </p:spPr>
        <p:txBody>
          <a:bodyPr wrap="square" lIns="0" rIns="0" tIns="0" bIns="0" anchor="t">
            <a:spAutoFit/>
          </a:bodyPr>
          <a:lstStyle/>
          <a:p>
            <a:pPr algn="l"/>
            <a:r>
              <a:rPr sz="1100" b="0">
                <a:solidFill>
                  <a:srgbClr val="111113"/>
                </a:solidFill>
                <a:latin typeface="Inter"/>
              </a:rPr>
              <a:t>AI models used by the office tools.</a:t>
            </a:r>
          </a:p>
        </p:txBody>
      </p:sp>
      <p:sp>
        <p:nvSpPr>
          <p:cNvPr id="29" name="TextBox 28"/>
          <p:cNvSpPr txBox="1"/>
          <p:nvPr/>
        </p:nvSpPr>
        <p:spPr>
          <a:xfrm>
            <a:off x="6172200" y="4745736"/>
            <a:ext cx="5394960" cy="274320"/>
          </a:xfrm>
          <a:prstGeom prst="rect">
            <a:avLst/>
          </a:prstGeom>
          <a:noFill/>
        </p:spPr>
        <p:txBody>
          <a:bodyPr wrap="square" lIns="0" rIns="0" tIns="0" bIns="0" anchor="t">
            <a:spAutoFit/>
          </a:bodyPr>
          <a:lstStyle/>
          <a:p>
            <a:pPr algn="l"/>
            <a:r>
              <a:rPr sz="1300" b="1">
                <a:solidFill>
                  <a:srgbClr val="9A7B45"/>
                </a:solidFill>
                <a:latin typeface="Consolas"/>
              </a:rPr>
              <a:t>98-ARCHIVE</a:t>
            </a:r>
          </a:p>
        </p:txBody>
      </p:sp>
      <p:sp>
        <p:nvSpPr>
          <p:cNvPr id="30" name="TextBox 29"/>
          <p:cNvSpPr txBox="1"/>
          <p:nvPr/>
        </p:nvSpPr>
        <p:spPr>
          <a:xfrm>
            <a:off x="6172200" y="5020055"/>
            <a:ext cx="5394960" cy="457200"/>
          </a:xfrm>
          <a:prstGeom prst="rect">
            <a:avLst/>
          </a:prstGeom>
          <a:noFill/>
        </p:spPr>
        <p:txBody>
          <a:bodyPr wrap="square" lIns="0" rIns="0" tIns="0" bIns="0" anchor="t">
            <a:spAutoFit/>
          </a:bodyPr>
          <a:lstStyle/>
          <a:p>
            <a:pPr algn="l"/>
            <a:r>
              <a:rPr sz="1100" b="0">
                <a:solidFill>
                  <a:srgbClr val="111113"/>
                </a:solidFill>
                <a:latin typeface="Inter"/>
              </a:rPr>
              <a:t>Superseded and retired files. Read only; never work from here.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3" name="TextBox 2"/>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2  FIRST DAY SET-UP</a:t>
            </a:r>
          </a:p>
        </p:txBody>
      </p:sp>
      <p:sp>
        <p:nvSpPr>
          <p:cNvPr id="4" name="TextBox 3"/>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Set up your PC on day one</a:t>
            </a:r>
          </a:p>
        </p:txBody>
      </p:sp>
      <p:sp>
        <p:nvSpPr>
          <p:cNvPr id="5" name="Rectangle 4"/>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onboarding V0.1  ·  Onboarding</a:t>
            </a:r>
          </a:p>
        </p:txBody>
      </p:sp>
      <p:sp>
        <p:nvSpPr>
          <p:cNvPr id="8" name="TextBox 7"/>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4</a:t>
            </a:r>
          </a:p>
        </p:txBody>
      </p:sp>
      <p:sp>
        <p:nvSpPr>
          <p:cNvPr id="9" name="Rounded Rectangle 8"/>
          <p:cNvSpPr/>
          <p:nvPr/>
        </p:nvSpPr>
        <p:spPr>
          <a:xfrm>
            <a:off x="548640" y="1600200"/>
            <a:ext cx="502920" cy="502920"/>
          </a:xfrm>
          <a:prstGeom prst="roundRect">
            <a:avLst>
              <a:gd name="adj" fmla="val 7272"/>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1600200"/>
            <a:ext cx="502920" cy="502920"/>
          </a:xfrm>
          <a:prstGeom prst="rect">
            <a:avLst/>
          </a:prstGeom>
          <a:noFill/>
        </p:spPr>
        <p:txBody>
          <a:bodyPr wrap="square" lIns="0" rIns="0" tIns="0" bIns="0" anchor="ctr">
            <a:spAutoFit/>
          </a:bodyPr>
          <a:lstStyle/>
          <a:p>
            <a:pPr algn="ctr"/>
            <a:r>
              <a:rPr sz="1800" b="1">
                <a:solidFill>
                  <a:srgbClr val="FFFFFF"/>
                </a:solidFill>
                <a:latin typeface="Inter"/>
              </a:rPr>
              <a:t>1</a:t>
            </a:r>
          </a:p>
        </p:txBody>
      </p:sp>
      <p:sp>
        <p:nvSpPr>
          <p:cNvPr id="11" name="TextBox 10"/>
          <p:cNvSpPr txBox="1"/>
          <p:nvPr/>
        </p:nvSpPr>
        <p:spPr>
          <a:xfrm>
            <a:off x="1280160" y="1563624"/>
            <a:ext cx="2194560" cy="548640"/>
          </a:xfrm>
          <a:prstGeom prst="rect">
            <a:avLst/>
          </a:prstGeom>
          <a:noFill/>
        </p:spPr>
        <p:txBody>
          <a:bodyPr wrap="square" lIns="0" rIns="0" tIns="0" bIns="0" anchor="ctr">
            <a:spAutoFit/>
          </a:bodyPr>
          <a:lstStyle/>
          <a:p>
            <a:pPr algn="l"/>
            <a:r>
              <a:rPr sz="1700" b="1">
                <a:solidFill>
                  <a:srgbClr val="14130F"/>
                </a:solidFill>
                <a:latin typeface="Inter"/>
              </a:rPr>
              <a:t>Template</a:t>
            </a:r>
          </a:p>
        </p:txBody>
      </p:sp>
      <p:sp>
        <p:nvSpPr>
          <p:cNvPr id="12" name="TextBox 11"/>
          <p:cNvSpPr txBox="1"/>
          <p:nvPr/>
        </p:nvSpPr>
        <p:spPr>
          <a:xfrm>
            <a:off x="3566160" y="1527048"/>
            <a:ext cx="8046720" cy="457200"/>
          </a:xfrm>
          <a:prstGeom prst="rect">
            <a:avLst/>
          </a:prstGeom>
          <a:noFill/>
        </p:spPr>
        <p:txBody>
          <a:bodyPr wrap="square" lIns="0" rIns="0" tIns="0" bIns="0" anchor="t">
            <a:spAutoFit/>
          </a:bodyPr>
          <a:lstStyle/>
          <a:p>
            <a:pPr algn="l"/>
            <a:r>
              <a:rPr sz="1400" b="0">
                <a:solidFill>
                  <a:srgbClr val="14130F"/>
                </a:solidFill>
                <a:latin typeface="Inter"/>
              </a:rPr>
              <a:t>Every discipline starts new Revit projects from BBM-GEN-TMP-R23-REV04.rte.</a:t>
            </a:r>
          </a:p>
        </p:txBody>
      </p:sp>
      <p:sp>
        <p:nvSpPr>
          <p:cNvPr id="13" name="TextBox 12"/>
          <p:cNvSpPr txBox="1"/>
          <p:nvPr/>
        </p:nvSpPr>
        <p:spPr>
          <a:xfrm>
            <a:off x="3566160" y="1984248"/>
            <a:ext cx="8046720" cy="274320"/>
          </a:xfrm>
          <a:prstGeom prst="rect">
            <a:avLst/>
          </a:prstGeom>
          <a:noFill/>
        </p:spPr>
        <p:txBody>
          <a:bodyPr wrap="square" lIns="0" rIns="0" tIns="0" bIns="0" anchor="t">
            <a:spAutoFit/>
          </a:bodyPr>
          <a:lstStyle/>
          <a:p>
            <a:pPr algn="l"/>
            <a:r>
              <a:rPr sz="1100" b="0">
                <a:solidFill>
                  <a:srgbClr val="3A3A3C"/>
                </a:solidFill>
                <a:latin typeface="Consolas"/>
              </a:rPr>
              <a:t>01-TEMPLATES\02-REVIT</a:t>
            </a:r>
          </a:p>
        </p:txBody>
      </p:sp>
      <p:sp>
        <p:nvSpPr>
          <p:cNvPr id="14" name="Rounded Rectangle 13"/>
          <p:cNvSpPr/>
          <p:nvPr/>
        </p:nvSpPr>
        <p:spPr>
          <a:xfrm>
            <a:off x="548640" y="2496312"/>
            <a:ext cx="502920" cy="502920"/>
          </a:xfrm>
          <a:prstGeom prst="roundRect">
            <a:avLst>
              <a:gd name="adj" fmla="val 7272"/>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48640" y="2496312"/>
            <a:ext cx="502920" cy="502920"/>
          </a:xfrm>
          <a:prstGeom prst="rect">
            <a:avLst/>
          </a:prstGeom>
          <a:noFill/>
        </p:spPr>
        <p:txBody>
          <a:bodyPr wrap="square" lIns="0" rIns="0" tIns="0" bIns="0" anchor="ctr">
            <a:spAutoFit/>
          </a:bodyPr>
          <a:lstStyle/>
          <a:p>
            <a:pPr algn="ctr"/>
            <a:r>
              <a:rPr sz="1800" b="1">
                <a:solidFill>
                  <a:srgbClr val="FFFFFF"/>
                </a:solidFill>
                <a:latin typeface="Inter"/>
              </a:rPr>
              <a:t>2</a:t>
            </a:r>
          </a:p>
        </p:txBody>
      </p:sp>
      <p:sp>
        <p:nvSpPr>
          <p:cNvPr id="16" name="TextBox 15"/>
          <p:cNvSpPr txBox="1"/>
          <p:nvPr/>
        </p:nvSpPr>
        <p:spPr>
          <a:xfrm>
            <a:off x="1280160" y="2459736"/>
            <a:ext cx="2194560" cy="548640"/>
          </a:xfrm>
          <a:prstGeom prst="rect">
            <a:avLst/>
          </a:prstGeom>
          <a:noFill/>
        </p:spPr>
        <p:txBody>
          <a:bodyPr wrap="square" lIns="0" rIns="0" tIns="0" bIns="0" anchor="ctr">
            <a:spAutoFit/>
          </a:bodyPr>
          <a:lstStyle/>
          <a:p>
            <a:pPr algn="l"/>
            <a:r>
              <a:rPr sz="1700" b="1">
                <a:solidFill>
                  <a:srgbClr val="14130F"/>
                </a:solidFill>
                <a:latin typeface="Inter"/>
              </a:rPr>
              <a:t>Shared parameters</a:t>
            </a:r>
          </a:p>
        </p:txBody>
      </p:sp>
      <p:sp>
        <p:nvSpPr>
          <p:cNvPr id="17" name="TextBox 16"/>
          <p:cNvSpPr txBox="1"/>
          <p:nvPr/>
        </p:nvSpPr>
        <p:spPr>
          <a:xfrm>
            <a:off x="3566160" y="2423160"/>
            <a:ext cx="8046720" cy="457200"/>
          </a:xfrm>
          <a:prstGeom prst="rect">
            <a:avLst/>
          </a:prstGeom>
          <a:noFill/>
        </p:spPr>
        <p:txBody>
          <a:bodyPr wrap="square" lIns="0" rIns="0" tIns="0" bIns="0" anchor="t">
            <a:spAutoFit/>
          </a:bodyPr>
          <a:lstStyle/>
          <a:p>
            <a:pPr algn="l"/>
            <a:r>
              <a:rPr sz="1400" b="0">
                <a:solidFill>
                  <a:srgbClr val="14130F"/>
                </a:solidFill>
                <a:latin typeface="Inter"/>
              </a:rPr>
              <a:t>Point Revit to the office file: Manage &gt; Shared Parameters, or SharedParametersFilename in Revit.ini.</a:t>
            </a:r>
          </a:p>
        </p:txBody>
      </p:sp>
      <p:sp>
        <p:nvSpPr>
          <p:cNvPr id="18" name="TextBox 17"/>
          <p:cNvSpPr txBox="1"/>
          <p:nvPr/>
        </p:nvSpPr>
        <p:spPr>
          <a:xfrm>
            <a:off x="3566160" y="2880360"/>
            <a:ext cx="8046720" cy="274320"/>
          </a:xfrm>
          <a:prstGeom prst="rect">
            <a:avLst/>
          </a:prstGeom>
          <a:noFill/>
        </p:spPr>
        <p:txBody>
          <a:bodyPr wrap="square" lIns="0" rIns="0" tIns="0" bIns="0" anchor="t">
            <a:spAutoFit/>
          </a:bodyPr>
          <a:lstStyle/>
          <a:p>
            <a:pPr algn="l"/>
            <a:r>
              <a:rPr sz="1100" b="0">
                <a:solidFill>
                  <a:srgbClr val="3A3A3C"/>
                </a:solidFill>
                <a:latin typeface="Consolas"/>
              </a:rPr>
              <a:t>02-LIBRARIES\05-PARAMETERS\BBM-SHARED_PARAMETERS.txt</a:t>
            </a:r>
          </a:p>
        </p:txBody>
      </p:sp>
      <p:sp>
        <p:nvSpPr>
          <p:cNvPr id="19" name="Rounded Rectangle 18"/>
          <p:cNvSpPr/>
          <p:nvPr/>
        </p:nvSpPr>
        <p:spPr>
          <a:xfrm>
            <a:off x="548640" y="3392424"/>
            <a:ext cx="502920" cy="502920"/>
          </a:xfrm>
          <a:prstGeom prst="roundRect">
            <a:avLst>
              <a:gd name="adj" fmla="val 7272"/>
            </a:avLst>
          </a:prstGeom>
          <a:solidFill>
            <a:srgbClr val="11111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548640" y="3392424"/>
            <a:ext cx="502920" cy="502920"/>
          </a:xfrm>
          <a:prstGeom prst="rect">
            <a:avLst/>
          </a:prstGeom>
          <a:noFill/>
        </p:spPr>
        <p:txBody>
          <a:bodyPr wrap="square" lIns="0" rIns="0" tIns="0" bIns="0" anchor="ctr">
            <a:spAutoFit/>
          </a:bodyPr>
          <a:lstStyle/>
          <a:p>
            <a:pPr algn="ctr"/>
            <a:r>
              <a:rPr sz="1800" b="1">
                <a:solidFill>
                  <a:srgbClr val="FFFFFF"/>
                </a:solidFill>
                <a:latin typeface="Inter"/>
              </a:rPr>
              <a:t>3</a:t>
            </a:r>
          </a:p>
        </p:txBody>
      </p:sp>
      <p:sp>
        <p:nvSpPr>
          <p:cNvPr id="21" name="TextBox 20"/>
          <p:cNvSpPr txBox="1"/>
          <p:nvPr/>
        </p:nvSpPr>
        <p:spPr>
          <a:xfrm>
            <a:off x="1280160" y="3355848"/>
            <a:ext cx="2194560" cy="548640"/>
          </a:xfrm>
          <a:prstGeom prst="rect">
            <a:avLst/>
          </a:prstGeom>
          <a:noFill/>
        </p:spPr>
        <p:txBody>
          <a:bodyPr wrap="square" lIns="0" rIns="0" tIns="0" bIns="0" anchor="ctr">
            <a:spAutoFit/>
          </a:bodyPr>
          <a:lstStyle/>
          <a:p>
            <a:pPr algn="l"/>
            <a:r>
              <a:rPr sz="1700" b="1">
                <a:solidFill>
                  <a:srgbClr val="14130F"/>
                </a:solidFill>
                <a:latin typeface="Inter"/>
              </a:rPr>
              <a:t>Folder tree</a:t>
            </a:r>
          </a:p>
        </p:txBody>
      </p:sp>
      <p:sp>
        <p:nvSpPr>
          <p:cNvPr id="22" name="TextBox 21"/>
          <p:cNvSpPr txBox="1"/>
          <p:nvPr/>
        </p:nvSpPr>
        <p:spPr>
          <a:xfrm>
            <a:off x="3566160" y="3319272"/>
            <a:ext cx="8046720" cy="457200"/>
          </a:xfrm>
          <a:prstGeom prst="rect">
            <a:avLst/>
          </a:prstGeom>
          <a:noFill/>
        </p:spPr>
        <p:txBody>
          <a:bodyPr wrap="square" lIns="0" rIns="0" tIns="0" bIns="0" anchor="t">
            <a:spAutoFit/>
          </a:bodyPr>
          <a:lstStyle/>
          <a:p>
            <a:pPr algn="l"/>
            <a:r>
              <a:rPr sz="1400" b="0">
                <a:solidFill>
                  <a:srgbClr val="14130F"/>
                </a:solidFill>
                <a:latin typeface="Inter"/>
              </a:rPr>
              <a:t>Every project copies the office folder tree.</a:t>
            </a:r>
          </a:p>
        </p:txBody>
      </p:sp>
      <p:sp>
        <p:nvSpPr>
          <p:cNvPr id="23" name="TextBox 22"/>
          <p:cNvSpPr txBox="1"/>
          <p:nvPr/>
        </p:nvSpPr>
        <p:spPr>
          <a:xfrm>
            <a:off x="3566160" y="3776472"/>
            <a:ext cx="8046720" cy="274320"/>
          </a:xfrm>
          <a:prstGeom prst="rect">
            <a:avLst/>
          </a:prstGeom>
          <a:noFill/>
        </p:spPr>
        <p:txBody>
          <a:bodyPr wrap="square" lIns="0" rIns="0" tIns="0" bIns="0" anchor="t">
            <a:spAutoFit/>
          </a:bodyPr>
          <a:lstStyle/>
          <a:p>
            <a:pPr algn="l"/>
            <a:r>
              <a:rPr sz="1100" b="0">
                <a:solidFill>
                  <a:srgbClr val="3A3A3C"/>
                </a:solidFill>
                <a:latin typeface="Consolas"/>
              </a:rPr>
              <a:t>00-FOLDER-STRUCTURE</a:t>
            </a:r>
          </a:p>
        </p:txBody>
      </p:sp>
      <p:sp>
        <p:nvSpPr>
          <p:cNvPr id="24" name="Rounded Rectangle 23"/>
          <p:cNvSpPr/>
          <p:nvPr/>
        </p:nvSpPr>
        <p:spPr>
          <a:xfrm>
            <a:off x="548640" y="4288536"/>
            <a:ext cx="502920" cy="502920"/>
          </a:xfrm>
          <a:prstGeom prst="roundRect">
            <a:avLst>
              <a:gd name="adj" fmla="val 7272"/>
            </a:avLst>
          </a:prstGeom>
          <a:solidFill>
            <a:srgbClr val="11111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548640" y="4288536"/>
            <a:ext cx="502920" cy="502920"/>
          </a:xfrm>
          <a:prstGeom prst="rect">
            <a:avLst/>
          </a:prstGeom>
          <a:noFill/>
        </p:spPr>
        <p:txBody>
          <a:bodyPr wrap="square" lIns="0" rIns="0" tIns="0" bIns="0" anchor="ctr">
            <a:spAutoFit/>
          </a:bodyPr>
          <a:lstStyle/>
          <a:p>
            <a:pPr algn="ctr"/>
            <a:r>
              <a:rPr sz="1800" b="1">
                <a:solidFill>
                  <a:srgbClr val="FFFFFF"/>
                </a:solidFill>
                <a:latin typeface="Inter"/>
              </a:rPr>
              <a:t>4</a:t>
            </a:r>
          </a:p>
        </p:txBody>
      </p:sp>
      <p:sp>
        <p:nvSpPr>
          <p:cNvPr id="26" name="TextBox 25"/>
          <p:cNvSpPr txBox="1"/>
          <p:nvPr/>
        </p:nvSpPr>
        <p:spPr>
          <a:xfrm>
            <a:off x="1280160" y="4251959"/>
            <a:ext cx="2194560" cy="548640"/>
          </a:xfrm>
          <a:prstGeom prst="rect">
            <a:avLst/>
          </a:prstGeom>
          <a:noFill/>
        </p:spPr>
        <p:txBody>
          <a:bodyPr wrap="square" lIns="0" rIns="0" tIns="0" bIns="0" anchor="ctr">
            <a:spAutoFit/>
          </a:bodyPr>
          <a:lstStyle/>
          <a:p>
            <a:pPr algn="l"/>
            <a:r>
              <a:rPr sz="1700" b="1">
                <a:solidFill>
                  <a:srgbClr val="14130F"/>
                </a:solidFill>
                <a:latin typeface="Inter"/>
              </a:rPr>
              <a:t>Catalogues</a:t>
            </a:r>
          </a:p>
        </p:txBody>
      </p:sp>
      <p:sp>
        <p:nvSpPr>
          <p:cNvPr id="27" name="TextBox 26"/>
          <p:cNvSpPr txBox="1"/>
          <p:nvPr/>
        </p:nvSpPr>
        <p:spPr>
          <a:xfrm>
            <a:off x="3566160" y="4215383"/>
            <a:ext cx="8046720" cy="457200"/>
          </a:xfrm>
          <a:prstGeom prst="rect">
            <a:avLst/>
          </a:prstGeom>
          <a:noFill/>
        </p:spPr>
        <p:txBody>
          <a:bodyPr wrap="square" lIns="0" rIns="0" tIns="0" bIns="0" anchor="t">
            <a:spAutoFit/>
          </a:bodyPr>
          <a:lstStyle/>
          <a:p>
            <a:pPr algn="l"/>
            <a:r>
              <a:rPr sz="1400" b="0">
                <a:solidFill>
                  <a:srgbClr val="14130F"/>
                </a:solidFill>
                <a:latin typeface="Inter"/>
              </a:rPr>
              <a:t>Bookmark the family catalogue (889) and the details catalogue (426).</a:t>
            </a:r>
          </a:p>
        </p:txBody>
      </p:sp>
      <p:sp>
        <p:nvSpPr>
          <p:cNvPr id="28" name="TextBox 27"/>
          <p:cNvSpPr txBox="1"/>
          <p:nvPr/>
        </p:nvSpPr>
        <p:spPr>
          <a:xfrm>
            <a:off x="3566160" y="4672583"/>
            <a:ext cx="8046720" cy="274320"/>
          </a:xfrm>
          <a:prstGeom prst="rect">
            <a:avLst/>
          </a:prstGeom>
          <a:noFill/>
        </p:spPr>
        <p:txBody>
          <a:bodyPr wrap="square" lIns="0" rIns="0" tIns="0" bIns="0" anchor="t">
            <a:spAutoFit/>
          </a:bodyPr>
          <a:lstStyle/>
          <a:p>
            <a:pPr algn="l"/>
            <a:r>
              <a:rPr sz="1100" b="0">
                <a:solidFill>
                  <a:srgbClr val="3A3A3C"/>
                </a:solidFill>
                <a:latin typeface="Consolas"/>
              </a:rPr>
              <a:t>02-LIBRARIES\01-FAMILIES, 03-DETAILS</a:t>
            </a:r>
          </a:p>
        </p:txBody>
      </p:sp>
      <p:sp>
        <p:nvSpPr>
          <p:cNvPr id="29" name="Rounded Rectangle 28"/>
          <p:cNvSpPr/>
          <p:nvPr/>
        </p:nvSpPr>
        <p:spPr>
          <a:xfrm>
            <a:off x="548640" y="5184648"/>
            <a:ext cx="502920" cy="502920"/>
          </a:xfrm>
          <a:prstGeom prst="roundRect">
            <a:avLst>
              <a:gd name="adj" fmla="val 7272"/>
            </a:avLst>
          </a:prstGeom>
          <a:solidFill>
            <a:srgbClr val="11111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548640" y="5184648"/>
            <a:ext cx="502920" cy="502920"/>
          </a:xfrm>
          <a:prstGeom prst="rect">
            <a:avLst/>
          </a:prstGeom>
          <a:noFill/>
        </p:spPr>
        <p:txBody>
          <a:bodyPr wrap="square" lIns="0" rIns="0" tIns="0" bIns="0" anchor="ctr">
            <a:spAutoFit/>
          </a:bodyPr>
          <a:lstStyle/>
          <a:p>
            <a:pPr algn="ctr"/>
            <a:r>
              <a:rPr sz="1800" b="1">
                <a:solidFill>
                  <a:srgbClr val="FFFFFF"/>
                </a:solidFill>
                <a:latin typeface="Inter"/>
              </a:rPr>
              <a:t>5</a:t>
            </a:r>
          </a:p>
        </p:txBody>
      </p:sp>
      <p:sp>
        <p:nvSpPr>
          <p:cNvPr id="31" name="TextBox 30"/>
          <p:cNvSpPr txBox="1"/>
          <p:nvPr/>
        </p:nvSpPr>
        <p:spPr>
          <a:xfrm>
            <a:off x="1280160" y="5148072"/>
            <a:ext cx="2194560" cy="548640"/>
          </a:xfrm>
          <a:prstGeom prst="rect">
            <a:avLst/>
          </a:prstGeom>
          <a:noFill/>
        </p:spPr>
        <p:txBody>
          <a:bodyPr wrap="square" lIns="0" rIns="0" tIns="0" bIns="0" anchor="ctr">
            <a:spAutoFit/>
          </a:bodyPr>
          <a:lstStyle/>
          <a:p>
            <a:pPr algn="l"/>
            <a:r>
              <a:rPr sz="1700" b="1">
                <a:solidFill>
                  <a:srgbClr val="14130F"/>
                </a:solidFill>
                <a:latin typeface="Inter"/>
              </a:rPr>
              <a:t>Email signature</a:t>
            </a:r>
          </a:p>
        </p:txBody>
      </p:sp>
      <p:sp>
        <p:nvSpPr>
          <p:cNvPr id="32" name="TextBox 31"/>
          <p:cNvSpPr txBox="1"/>
          <p:nvPr/>
        </p:nvSpPr>
        <p:spPr>
          <a:xfrm>
            <a:off x="3566160" y="5111496"/>
            <a:ext cx="8046720" cy="457200"/>
          </a:xfrm>
          <a:prstGeom prst="rect">
            <a:avLst/>
          </a:prstGeom>
          <a:noFill/>
        </p:spPr>
        <p:txBody>
          <a:bodyPr wrap="square" lIns="0" rIns="0" tIns="0" bIns="0" anchor="t">
            <a:spAutoFit/>
          </a:bodyPr>
          <a:lstStyle/>
          <a:p>
            <a:pPr algn="l"/>
            <a:r>
              <a:rPr sz="1400" b="0">
                <a:solidFill>
                  <a:srgbClr val="14130F"/>
                </a:solidFill>
                <a:latin typeface="Inter"/>
              </a:rPr>
              <a:t>Install the office signature with your name and title.</a:t>
            </a:r>
          </a:p>
        </p:txBody>
      </p:sp>
      <p:sp>
        <p:nvSpPr>
          <p:cNvPr id="33" name="TextBox 32"/>
          <p:cNvSpPr txBox="1"/>
          <p:nvPr/>
        </p:nvSpPr>
        <p:spPr>
          <a:xfrm>
            <a:off x="3566160" y="5568696"/>
            <a:ext cx="8046720" cy="274320"/>
          </a:xfrm>
          <a:prstGeom prst="rect">
            <a:avLst/>
          </a:prstGeom>
          <a:noFill/>
        </p:spPr>
        <p:txBody>
          <a:bodyPr wrap="square" lIns="0" rIns="0" tIns="0" bIns="0" anchor="t">
            <a:spAutoFit/>
          </a:bodyPr>
          <a:lstStyle/>
          <a:p>
            <a:pPr algn="l"/>
            <a:r>
              <a:rPr sz="1100" b="0">
                <a:solidFill>
                  <a:srgbClr val="3A3A3C"/>
                </a:solidFill>
                <a:latin typeface="Consolas"/>
              </a:rPr>
              <a:t>01-TEMPLATES\03-BRANDING\03-SIGNATURES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3" name="TextBox 2"/>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3  LIBRARIES</a:t>
            </a:r>
          </a:p>
        </p:txBody>
      </p:sp>
      <p:sp>
        <p:nvSpPr>
          <p:cNvPr id="4" name="TextBox 3"/>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Families: search, preview, load</a:t>
            </a:r>
          </a:p>
        </p:txBody>
      </p:sp>
      <p:sp>
        <p:nvSpPr>
          <p:cNvPr id="5" name="Rectangle 4"/>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onboarding V0.1  ·  Onboarding</a:t>
            </a:r>
          </a:p>
        </p:txBody>
      </p:sp>
      <p:sp>
        <p:nvSpPr>
          <p:cNvPr id="8" name="TextBox 7"/>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5</a:t>
            </a:r>
          </a:p>
        </p:txBody>
      </p:sp>
      <p:pic>
        <p:nvPicPr>
          <p:cNvPr id="9" name="Picture 8" descr="family-catalogue.png"/>
          <p:cNvPicPr>
            <a:picLocks noChangeAspect="1"/>
          </p:cNvPicPr>
          <p:nvPr/>
        </p:nvPicPr>
        <p:blipFill>
          <a:blip r:embed="rId3"/>
          <a:stretch>
            <a:fillRect/>
          </a:stretch>
        </p:blipFill>
        <p:spPr>
          <a:xfrm>
            <a:off x="2621127" y="1600200"/>
            <a:ext cx="6949440" cy="4343400"/>
          </a:xfrm>
          <a:prstGeom prst="rect">
            <a:avLst/>
          </a:prstGeom>
        </p:spPr>
      </p:pic>
      <p:sp>
        <p:nvSpPr>
          <p:cNvPr id="10" name="Rectangle 9"/>
          <p:cNvSpPr/>
          <p:nvPr/>
        </p:nvSpPr>
        <p:spPr>
          <a:xfrm>
            <a:off x="2621127" y="1600200"/>
            <a:ext cx="6949440" cy="4343400"/>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48640" y="6035040"/>
            <a:ext cx="11094415" cy="274320"/>
          </a:xfrm>
          <a:prstGeom prst="rect">
            <a:avLst/>
          </a:prstGeom>
          <a:noFill/>
        </p:spPr>
        <p:txBody>
          <a:bodyPr wrap="square" lIns="0" rIns="0" tIns="0" bIns="0" anchor="t">
            <a:spAutoFit/>
          </a:bodyPr>
          <a:lstStyle/>
          <a:p>
            <a:pPr algn="l"/>
            <a:r>
              <a:rPr sz="1000" b="0">
                <a:solidFill>
                  <a:srgbClr val="3A3A3C"/>
                </a:solidFill>
                <a:latin typeface="Inter"/>
              </a:rPr>
              <a:t>The family catalogue (02-LIBRARIES\01-FAMILIES\CATALOGUE.html)</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3" name="TextBox 2"/>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3  LIBRARIES</a:t>
            </a:r>
          </a:p>
        </p:txBody>
      </p:sp>
      <p:sp>
        <p:nvSpPr>
          <p:cNvPr id="4" name="TextBox 3"/>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Details: filed by MasterFormat</a:t>
            </a:r>
          </a:p>
        </p:txBody>
      </p:sp>
      <p:sp>
        <p:nvSpPr>
          <p:cNvPr id="5" name="Rectangle 4"/>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onboarding V0.1  ·  Onboarding</a:t>
            </a:r>
          </a:p>
        </p:txBody>
      </p:sp>
      <p:sp>
        <p:nvSpPr>
          <p:cNvPr id="8" name="TextBox 7"/>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6</a:t>
            </a:r>
          </a:p>
        </p:txBody>
      </p:sp>
      <p:pic>
        <p:nvPicPr>
          <p:cNvPr id="9" name="Picture 8" descr="details-catalogue.png"/>
          <p:cNvPicPr>
            <a:picLocks noChangeAspect="1"/>
          </p:cNvPicPr>
          <p:nvPr/>
        </p:nvPicPr>
        <p:blipFill>
          <a:blip r:embed="rId3"/>
          <a:stretch>
            <a:fillRect/>
          </a:stretch>
        </p:blipFill>
        <p:spPr>
          <a:xfrm>
            <a:off x="2621127" y="1600200"/>
            <a:ext cx="6949440" cy="4343400"/>
          </a:xfrm>
          <a:prstGeom prst="rect">
            <a:avLst/>
          </a:prstGeom>
        </p:spPr>
      </p:pic>
      <p:sp>
        <p:nvSpPr>
          <p:cNvPr id="10" name="Rectangle 9"/>
          <p:cNvSpPr/>
          <p:nvPr/>
        </p:nvSpPr>
        <p:spPr>
          <a:xfrm>
            <a:off x="2621127" y="1600200"/>
            <a:ext cx="6949440" cy="4343400"/>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48640" y="6035040"/>
            <a:ext cx="11094415" cy="274320"/>
          </a:xfrm>
          <a:prstGeom prst="rect">
            <a:avLst/>
          </a:prstGeom>
          <a:noFill/>
        </p:spPr>
        <p:txBody>
          <a:bodyPr wrap="square" lIns="0" rIns="0" tIns="0" bIns="0" anchor="t">
            <a:spAutoFit/>
          </a:bodyPr>
          <a:lstStyle/>
          <a:p>
            <a:pPr algn="l"/>
            <a:r>
              <a:rPr sz="1000" b="0">
                <a:solidFill>
                  <a:srgbClr val="3A3A3C"/>
                </a:solidFill>
                <a:latin typeface="Inter"/>
              </a:rPr>
              <a:t>The details catalogue (02-LIBRARIES\03-DETAILS\CATALOGUE.html)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3" name="TextBox 2"/>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4  WHAT TO READ, IN ORDER</a:t>
            </a:r>
          </a:p>
        </p:txBody>
      </p:sp>
      <p:sp>
        <p:nvSpPr>
          <p:cNvPr id="4" name="TextBox 3"/>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The guides, in order, each with an assessment</a:t>
            </a:r>
          </a:p>
        </p:txBody>
      </p:sp>
      <p:sp>
        <p:nvSpPr>
          <p:cNvPr id="5" name="Rectangle 4"/>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onboarding V0.1  ·  Onboarding</a:t>
            </a:r>
          </a:p>
        </p:txBody>
      </p:sp>
      <p:sp>
        <p:nvSpPr>
          <p:cNvPr id="8" name="TextBox 7"/>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7</a:t>
            </a:r>
          </a:p>
        </p:txBody>
      </p:sp>
      <p:sp>
        <p:nvSpPr>
          <p:cNvPr id="9" name="TextBox 8"/>
          <p:cNvSpPr txBox="1"/>
          <p:nvPr/>
        </p:nvSpPr>
        <p:spPr>
          <a:xfrm>
            <a:off x="548640" y="1572768"/>
            <a:ext cx="548640" cy="411480"/>
          </a:xfrm>
          <a:prstGeom prst="rect">
            <a:avLst/>
          </a:prstGeom>
          <a:noFill/>
        </p:spPr>
        <p:txBody>
          <a:bodyPr wrap="square" lIns="0" rIns="0" tIns="0" bIns="0" anchor="ctr">
            <a:spAutoFit/>
          </a:bodyPr>
          <a:lstStyle/>
          <a:p>
            <a:pPr algn="l"/>
            <a:r>
              <a:rPr sz="1300" b="1">
                <a:solidFill>
                  <a:srgbClr val="9A7B45"/>
                </a:solidFill>
                <a:latin typeface="Consolas"/>
              </a:rPr>
              <a:t>21</a:t>
            </a:r>
          </a:p>
        </p:txBody>
      </p:sp>
      <p:sp>
        <p:nvSpPr>
          <p:cNvPr id="10" name="TextBox 9"/>
          <p:cNvSpPr txBox="1"/>
          <p:nvPr/>
        </p:nvSpPr>
        <p:spPr>
          <a:xfrm>
            <a:off x="1143000" y="1572768"/>
            <a:ext cx="4892040" cy="411480"/>
          </a:xfrm>
          <a:prstGeom prst="rect">
            <a:avLst/>
          </a:prstGeom>
          <a:noFill/>
        </p:spPr>
        <p:txBody>
          <a:bodyPr wrap="square" lIns="0" rIns="0" tIns="0" bIns="0" anchor="ctr">
            <a:spAutoFit/>
          </a:bodyPr>
          <a:lstStyle/>
          <a:p>
            <a:pPr algn="l"/>
            <a:r>
              <a:rPr sz="1200" b="0">
                <a:solidFill>
                  <a:srgbClr val="14130F"/>
                </a:solidFill>
                <a:latin typeface="Inter"/>
              </a:rPr>
              <a:t>BIM and Revit Initiation</a:t>
            </a:r>
          </a:p>
        </p:txBody>
      </p:sp>
      <p:sp>
        <p:nvSpPr>
          <p:cNvPr id="11" name="TextBox 10"/>
          <p:cNvSpPr txBox="1"/>
          <p:nvPr/>
        </p:nvSpPr>
        <p:spPr>
          <a:xfrm>
            <a:off x="548640" y="2029967"/>
            <a:ext cx="548640" cy="411480"/>
          </a:xfrm>
          <a:prstGeom prst="rect">
            <a:avLst/>
          </a:prstGeom>
          <a:noFill/>
        </p:spPr>
        <p:txBody>
          <a:bodyPr wrap="square" lIns="0" rIns="0" tIns="0" bIns="0" anchor="ctr">
            <a:spAutoFit/>
          </a:bodyPr>
          <a:lstStyle/>
          <a:p>
            <a:pPr algn="l"/>
            <a:r>
              <a:rPr sz="1300" b="1">
                <a:solidFill>
                  <a:srgbClr val="9A7B45"/>
                </a:solidFill>
                <a:latin typeface="Consolas"/>
              </a:rPr>
              <a:t>22</a:t>
            </a:r>
          </a:p>
        </p:txBody>
      </p:sp>
      <p:sp>
        <p:nvSpPr>
          <p:cNvPr id="12" name="TextBox 11"/>
          <p:cNvSpPr txBox="1"/>
          <p:nvPr/>
        </p:nvSpPr>
        <p:spPr>
          <a:xfrm>
            <a:off x="1143000" y="2029967"/>
            <a:ext cx="4892040" cy="411480"/>
          </a:xfrm>
          <a:prstGeom prst="rect">
            <a:avLst/>
          </a:prstGeom>
          <a:noFill/>
        </p:spPr>
        <p:txBody>
          <a:bodyPr wrap="square" lIns="0" rIns="0" tIns="0" bIns="0" anchor="ctr">
            <a:spAutoFit/>
          </a:bodyPr>
          <a:lstStyle/>
          <a:p>
            <a:pPr algn="l"/>
            <a:r>
              <a:rPr sz="1200" b="0">
                <a:solidFill>
                  <a:srgbClr val="14130F"/>
                </a:solidFill>
                <a:latin typeface="Inter"/>
              </a:rPr>
              <a:t>Work Sharing and Collaboration</a:t>
            </a:r>
          </a:p>
        </p:txBody>
      </p:sp>
      <p:sp>
        <p:nvSpPr>
          <p:cNvPr id="13" name="TextBox 12"/>
          <p:cNvSpPr txBox="1"/>
          <p:nvPr/>
        </p:nvSpPr>
        <p:spPr>
          <a:xfrm>
            <a:off x="548640" y="2487168"/>
            <a:ext cx="548640" cy="411480"/>
          </a:xfrm>
          <a:prstGeom prst="rect">
            <a:avLst/>
          </a:prstGeom>
          <a:noFill/>
        </p:spPr>
        <p:txBody>
          <a:bodyPr wrap="square" lIns="0" rIns="0" tIns="0" bIns="0" anchor="ctr">
            <a:spAutoFit/>
          </a:bodyPr>
          <a:lstStyle/>
          <a:p>
            <a:pPr algn="l"/>
            <a:r>
              <a:rPr sz="1300" b="1">
                <a:solidFill>
                  <a:srgbClr val="9A7B45"/>
                </a:solidFill>
                <a:latin typeface="Consolas"/>
              </a:rPr>
              <a:t>23</a:t>
            </a:r>
          </a:p>
        </p:txBody>
      </p:sp>
      <p:sp>
        <p:nvSpPr>
          <p:cNvPr id="14" name="TextBox 13"/>
          <p:cNvSpPr txBox="1"/>
          <p:nvPr/>
        </p:nvSpPr>
        <p:spPr>
          <a:xfrm>
            <a:off x="1143000" y="2487168"/>
            <a:ext cx="4892040" cy="411480"/>
          </a:xfrm>
          <a:prstGeom prst="rect">
            <a:avLst/>
          </a:prstGeom>
          <a:noFill/>
        </p:spPr>
        <p:txBody>
          <a:bodyPr wrap="square" lIns="0" rIns="0" tIns="0" bIns="0" anchor="ctr">
            <a:spAutoFit/>
          </a:bodyPr>
          <a:lstStyle/>
          <a:p>
            <a:pPr algn="l"/>
            <a:r>
              <a:rPr sz="1200" b="0">
                <a:solidFill>
                  <a:srgbClr val="14130F"/>
                </a:solidFill>
                <a:latin typeface="Inter"/>
              </a:rPr>
              <a:t>Bringing in CAD Cleanly and Complex Walls</a:t>
            </a:r>
          </a:p>
        </p:txBody>
      </p:sp>
      <p:sp>
        <p:nvSpPr>
          <p:cNvPr id="15" name="TextBox 14"/>
          <p:cNvSpPr txBox="1"/>
          <p:nvPr/>
        </p:nvSpPr>
        <p:spPr>
          <a:xfrm>
            <a:off x="548640" y="2944368"/>
            <a:ext cx="548640" cy="411480"/>
          </a:xfrm>
          <a:prstGeom prst="rect">
            <a:avLst/>
          </a:prstGeom>
          <a:noFill/>
        </p:spPr>
        <p:txBody>
          <a:bodyPr wrap="square" lIns="0" rIns="0" tIns="0" bIns="0" anchor="ctr">
            <a:spAutoFit/>
          </a:bodyPr>
          <a:lstStyle/>
          <a:p>
            <a:pPr algn="l"/>
            <a:r>
              <a:rPr sz="1300" b="1">
                <a:solidFill>
                  <a:srgbClr val="9A7B45"/>
                </a:solidFill>
                <a:latin typeface="Consolas"/>
              </a:rPr>
              <a:t>24</a:t>
            </a:r>
          </a:p>
        </p:txBody>
      </p:sp>
      <p:sp>
        <p:nvSpPr>
          <p:cNvPr id="16" name="TextBox 15"/>
          <p:cNvSpPr txBox="1"/>
          <p:nvPr/>
        </p:nvSpPr>
        <p:spPr>
          <a:xfrm>
            <a:off x="1143000" y="2944368"/>
            <a:ext cx="4892040" cy="411480"/>
          </a:xfrm>
          <a:prstGeom prst="rect">
            <a:avLst/>
          </a:prstGeom>
          <a:noFill/>
        </p:spPr>
        <p:txBody>
          <a:bodyPr wrap="square" lIns="0" rIns="0" tIns="0" bIns="0" anchor="ctr">
            <a:spAutoFit/>
          </a:bodyPr>
          <a:lstStyle/>
          <a:p>
            <a:pPr algn="l"/>
            <a:r>
              <a:rPr sz="1200" b="0">
                <a:solidFill>
                  <a:srgbClr val="14130F"/>
                </a:solidFill>
                <a:latin typeface="Inter"/>
              </a:rPr>
              <a:t>Curtain Walls and Curtain Systems</a:t>
            </a:r>
          </a:p>
        </p:txBody>
      </p:sp>
      <p:sp>
        <p:nvSpPr>
          <p:cNvPr id="17" name="TextBox 16"/>
          <p:cNvSpPr txBox="1"/>
          <p:nvPr/>
        </p:nvSpPr>
        <p:spPr>
          <a:xfrm>
            <a:off x="548640" y="3401568"/>
            <a:ext cx="548640" cy="411480"/>
          </a:xfrm>
          <a:prstGeom prst="rect">
            <a:avLst/>
          </a:prstGeom>
          <a:noFill/>
        </p:spPr>
        <p:txBody>
          <a:bodyPr wrap="square" lIns="0" rIns="0" tIns="0" bIns="0" anchor="ctr">
            <a:spAutoFit/>
          </a:bodyPr>
          <a:lstStyle/>
          <a:p>
            <a:pPr algn="l"/>
            <a:r>
              <a:rPr sz="1300" b="1">
                <a:solidFill>
                  <a:srgbClr val="9A7B45"/>
                </a:solidFill>
                <a:latin typeface="Consolas"/>
              </a:rPr>
              <a:t>25</a:t>
            </a:r>
          </a:p>
        </p:txBody>
      </p:sp>
      <p:sp>
        <p:nvSpPr>
          <p:cNvPr id="18" name="TextBox 17"/>
          <p:cNvSpPr txBox="1"/>
          <p:nvPr/>
        </p:nvSpPr>
        <p:spPr>
          <a:xfrm>
            <a:off x="1143000" y="3401568"/>
            <a:ext cx="4892040" cy="411480"/>
          </a:xfrm>
          <a:prstGeom prst="rect">
            <a:avLst/>
          </a:prstGeom>
          <a:noFill/>
        </p:spPr>
        <p:txBody>
          <a:bodyPr wrap="square" lIns="0" rIns="0" tIns="0" bIns="0" anchor="ctr">
            <a:spAutoFit/>
          </a:bodyPr>
          <a:lstStyle/>
          <a:p>
            <a:pPr algn="l"/>
            <a:r>
              <a:rPr sz="1200" b="0">
                <a:solidFill>
                  <a:srgbClr val="14130F"/>
                </a:solidFill>
                <a:latin typeface="Inter"/>
              </a:rPr>
              <a:t>Project Initiation: Worked Example</a:t>
            </a:r>
          </a:p>
        </p:txBody>
      </p:sp>
      <p:sp>
        <p:nvSpPr>
          <p:cNvPr id="19" name="TextBox 18"/>
          <p:cNvSpPr txBox="1"/>
          <p:nvPr/>
        </p:nvSpPr>
        <p:spPr>
          <a:xfrm>
            <a:off x="548640" y="3858768"/>
            <a:ext cx="548640" cy="411480"/>
          </a:xfrm>
          <a:prstGeom prst="rect">
            <a:avLst/>
          </a:prstGeom>
          <a:noFill/>
        </p:spPr>
        <p:txBody>
          <a:bodyPr wrap="square" lIns="0" rIns="0" tIns="0" bIns="0" anchor="ctr">
            <a:spAutoFit/>
          </a:bodyPr>
          <a:lstStyle/>
          <a:p>
            <a:pPr algn="l"/>
            <a:r>
              <a:rPr sz="1300" b="1">
                <a:solidFill>
                  <a:srgbClr val="9A7B45"/>
                </a:solidFill>
                <a:latin typeface="Consolas"/>
              </a:rPr>
              <a:t>26</a:t>
            </a:r>
          </a:p>
        </p:txBody>
      </p:sp>
      <p:sp>
        <p:nvSpPr>
          <p:cNvPr id="20" name="TextBox 19"/>
          <p:cNvSpPr txBox="1"/>
          <p:nvPr/>
        </p:nvSpPr>
        <p:spPr>
          <a:xfrm>
            <a:off x="1143000" y="3858768"/>
            <a:ext cx="4892040" cy="411480"/>
          </a:xfrm>
          <a:prstGeom prst="rect">
            <a:avLst/>
          </a:prstGeom>
          <a:noFill/>
        </p:spPr>
        <p:txBody>
          <a:bodyPr wrap="square" lIns="0" rIns="0" tIns="0" bIns="0" anchor="ctr">
            <a:spAutoFit/>
          </a:bodyPr>
          <a:lstStyle/>
          <a:p>
            <a:pPr algn="l"/>
            <a:r>
              <a:rPr sz="1200" b="0">
                <a:solidFill>
                  <a:srgbClr val="14130F"/>
                </a:solidFill>
                <a:latin typeface="Inter"/>
              </a:rPr>
              <a:t>Introduction to Families and Parameters</a:t>
            </a:r>
          </a:p>
        </p:txBody>
      </p:sp>
      <p:sp>
        <p:nvSpPr>
          <p:cNvPr id="21" name="TextBox 20"/>
          <p:cNvSpPr txBox="1"/>
          <p:nvPr/>
        </p:nvSpPr>
        <p:spPr>
          <a:xfrm>
            <a:off x="548640" y="4315968"/>
            <a:ext cx="548640" cy="411480"/>
          </a:xfrm>
          <a:prstGeom prst="rect">
            <a:avLst/>
          </a:prstGeom>
          <a:noFill/>
        </p:spPr>
        <p:txBody>
          <a:bodyPr wrap="square" lIns="0" rIns="0" tIns="0" bIns="0" anchor="ctr">
            <a:spAutoFit/>
          </a:bodyPr>
          <a:lstStyle/>
          <a:p>
            <a:pPr algn="l"/>
            <a:r>
              <a:rPr sz="1300" b="1">
                <a:solidFill>
                  <a:srgbClr val="9A7B45"/>
                </a:solidFill>
                <a:latin typeface="Consolas"/>
              </a:rPr>
              <a:t>27</a:t>
            </a:r>
          </a:p>
        </p:txBody>
      </p:sp>
      <p:sp>
        <p:nvSpPr>
          <p:cNvPr id="22" name="TextBox 21"/>
          <p:cNvSpPr txBox="1"/>
          <p:nvPr/>
        </p:nvSpPr>
        <p:spPr>
          <a:xfrm>
            <a:off x="1143000" y="4315968"/>
            <a:ext cx="4892040" cy="411480"/>
          </a:xfrm>
          <a:prstGeom prst="rect">
            <a:avLst/>
          </a:prstGeom>
          <a:noFill/>
        </p:spPr>
        <p:txBody>
          <a:bodyPr wrap="square" lIns="0" rIns="0" tIns="0" bIns="0" anchor="ctr">
            <a:spAutoFit/>
          </a:bodyPr>
          <a:lstStyle/>
          <a:p>
            <a:pPr algn="l"/>
            <a:r>
              <a:rPr sz="1200" b="0">
                <a:solidFill>
                  <a:srgbClr val="14130F"/>
                </a:solidFill>
                <a:latin typeface="Inter"/>
              </a:rPr>
              <a:t>Families and Parameters in Practice</a:t>
            </a:r>
          </a:p>
        </p:txBody>
      </p:sp>
      <p:sp>
        <p:nvSpPr>
          <p:cNvPr id="23" name="TextBox 22"/>
          <p:cNvSpPr txBox="1"/>
          <p:nvPr/>
        </p:nvSpPr>
        <p:spPr>
          <a:xfrm>
            <a:off x="548640" y="4773168"/>
            <a:ext cx="548640" cy="411480"/>
          </a:xfrm>
          <a:prstGeom prst="rect">
            <a:avLst/>
          </a:prstGeom>
          <a:noFill/>
        </p:spPr>
        <p:txBody>
          <a:bodyPr wrap="square" lIns="0" rIns="0" tIns="0" bIns="0" anchor="ctr">
            <a:spAutoFit/>
          </a:bodyPr>
          <a:lstStyle/>
          <a:p>
            <a:pPr algn="l"/>
            <a:r>
              <a:rPr sz="1300" b="1">
                <a:solidFill>
                  <a:srgbClr val="9A7B45"/>
                </a:solidFill>
                <a:latin typeface="Consolas"/>
              </a:rPr>
              <a:t>28</a:t>
            </a:r>
          </a:p>
        </p:txBody>
      </p:sp>
      <p:sp>
        <p:nvSpPr>
          <p:cNvPr id="24" name="TextBox 23"/>
          <p:cNvSpPr txBox="1"/>
          <p:nvPr/>
        </p:nvSpPr>
        <p:spPr>
          <a:xfrm>
            <a:off x="1143000" y="4773168"/>
            <a:ext cx="4892040" cy="411480"/>
          </a:xfrm>
          <a:prstGeom prst="rect">
            <a:avLst/>
          </a:prstGeom>
          <a:noFill/>
        </p:spPr>
        <p:txBody>
          <a:bodyPr wrap="square" lIns="0" rIns="0" tIns="0" bIns="0" anchor="ctr">
            <a:spAutoFit/>
          </a:bodyPr>
          <a:lstStyle/>
          <a:p>
            <a:pPr algn="l"/>
            <a:r>
              <a:rPr sz="1200" b="0">
                <a:solidFill>
                  <a:srgbClr val="14130F"/>
                </a:solidFill>
                <a:latin typeface="Inter"/>
              </a:rPr>
              <a:t>Documentation: Overrides, View Templates and Filters</a:t>
            </a:r>
          </a:p>
        </p:txBody>
      </p:sp>
      <p:sp>
        <p:nvSpPr>
          <p:cNvPr id="25" name="TextBox 24"/>
          <p:cNvSpPr txBox="1"/>
          <p:nvPr/>
        </p:nvSpPr>
        <p:spPr>
          <a:xfrm>
            <a:off x="548640" y="5230368"/>
            <a:ext cx="548640" cy="411480"/>
          </a:xfrm>
          <a:prstGeom prst="rect">
            <a:avLst/>
          </a:prstGeom>
          <a:noFill/>
        </p:spPr>
        <p:txBody>
          <a:bodyPr wrap="square" lIns="0" rIns="0" tIns="0" bIns="0" anchor="ctr">
            <a:spAutoFit/>
          </a:bodyPr>
          <a:lstStyle/>
          <a:p>
            <a:pPr algn="l"/>
            <a:r>
              <a:rPr sz="1300" b="1">
                <a:solidFill>
                  <a:srgbClr val="9A7B45"/>
                </a:solidFill>
                <a:latin typeface="Consolas"/>
              </a:rPr>
              <a:t>29</a:t>
            </a:r>
          </a:p>
        </p:txBody>
      </p:sp>
      <p:sp>
        <p:nvSpPr>
          <p:cNvPr id="26" name="TextBox 25"/>
          <p:cNvSpPr txBox="1"/>
          <p:nvPr/>
        </p:nvSpPr>
        <p:spPr>
          <a:xfrm>
            <a:off x="1143000" y="5230368"/>
            <a:ext cx="4892040" cy="411480"/>
          </a:xfrm>
          <a:prstGeom prst="rect">
            <a:avLst/>
          </a:prstGeom>
          <a:noFill/>
        </p:spPr>
        <p:txBody>
          <a:bodyPr wrap="square" lIns="0" rIns="0" tIns="0" bIns="0" anchor="ctr">
            <a:spAutoFit/>
          </a:bodyPr>
          <a:lstStyle/>
          <a:p>
            <a:pPr algn="l"/>
            <a:r>
              <a:rPr sz="1200" b="0">
                <a:solidFill>
                  <a:srgbClr val="14130F"/>
                </a:solidFill>
                <a:latin typeface="Inter"/>
              </a:rPr>
              <a:t>Complex Geometry: Pattern-Based and Adaptive Families and Quick Renders</a:t>
            </a:r>
          </a:p>
        </p:txBody>
      </p:sp>
      <p:sp>
        <p:nvSpPr>
          <p:cNvPr id="27" name="TextBox 26"/>
          <p:cNvSpPr txBox="1"/>
          <p:nvPr/>
        </p:nvSpPr>
        <p:spPr>
          <a:xfrm>
            <a:off x="6172200" y="1572768"/>
            <a:ext cx="548640" cy="411480"/>
          </a:xfrm>
          <a:prstGeom prst="rect">
            <a:avLst/>
          </a:prstGeom>
          <a:noFill/>
        </p:spPr>
        <p:txBody>
          <a:bodyPr wrap="square" lIns="0" rIns="0" tIns="0" bIns="0" anchor="ctr">
            <a:spAutoFit/>
          </a:bodyPr>
          <a:lstStyle/>
          <a:p>
            <a:pPr algn="l"/>
            <a:r>
              <a:rPr sz="1300" b="1">
                <a:solidFill>
                  <a:srgbClr val="9A7B45"/>
                </a:solidFill>
                <a:latin typeface="Consolas"/>
              </a:rPr>
              <a:t>30</a:t>
            </a:r>
          </a:p>
        </p:txBody>
      </p:sp>
      <p:sp>
        <p:nvSpPr>
          <p:cNvPr id="28" name="TextBox 27"/>
          <p:cNvSpPr txBox="1"/>
          <p:nvPr/>
        </p:nvSpPr>
        <p:spPr>
          <a:xfrm>
            <a:off x="6766560" y="1572768"/>
            <a:ext cx="4892040" cy="411480"/>
          </a:xfrm>
          <a:prstGeom prst="rect">
            <a:avLst/>
          </a:prstGeom>
          <a:noFill/>
        </p:spPr>
        <p:txBody>
          <a:bodyPr wrap="square" lIns="0" rIns="0" tIns="0" bIns="0" anchor="ctr">
            <a:spAutoFit/>
          </a:bodyPr>
          <a:lstStyle/>
          <a:p>
            <a:pPr algn="l"/>
            <a:r>
              <a:rPr sz="1200" b="0">
                <a:solidFill>
                  <a:srgbClr val="14130F"/>
                </a:solidFill>
                <a:latin typeface="Inter"/>
              </a:rPr>
              <a:t>Setting Up a Building File: URS, Levels, Links and Plug-ins</a:t>
            </a:r>
          </a:p>
        </p:txBody>
      </p:sp>
      <p:sp>
        <p:nvSpPr>
          <p:cNvPr id="29" name="TextBox 28"/>
          <p:cNvSpPr txBox="1"/>
          <p:nvPr/>
        </p:nvSpPr>
        <p:spPr>
          <a:xfrm>
            <a:off x="6172200" y="2029967"/>
            <a:ext cx="548640" cy="411480"/>
          </a:xfrm>
          <a:prstGeom prst="rect">
            <a:avLst/>
          </a:prstGeom>
          <a:noFill/>
        </p:spPr>
        <p:txBody>
          <a:bodyPr wrap="square" lIns="0" rIns="0" tIns="0" bIns="0" anchor="ctr">
            <a:spAutoFit/>
          </a:bodyPr>
          <a:lstStyle/>
          <a:p>
            <a:pPr algn="l"/>
            <a:r>
              <a:rPr sz="1300" b="1">
                <a:solidFill>
                  <a:srgbClr val="9A7B45"/>
                </a:solidFill>
                <a:latin typeface="Consolas"/>
              </a:rPr>
              <a:t>31</a:t>
            </a:r>
          </a:p>
        </p:txBody>
      </p:sp>
      <p:sp>
        <p:nvSpPr>
          <p:cNvPr id="30" name="TextBox 29"/>
          <p:cNvSpPr txBox="1"/>
          <p:nvPr/>
        </p:nvSpPr>
        <p:spPr>
          <a:xfrm>
            <a:off x="6766560" y="2029967"/>
            <a:ext cx="4892040" cy="411480"/>
          </a:xfrm>
          <a:prstGeom prst="rect">
            <a:avLst/>
          </a:prstGeom>
          <a:noFill/>
        </p:spPr>
        <p:txBody>
          <a:bodyPr wrap="square" lIns="0" rIns="0" tIns="0" bIns="0" anchor="ctr">
            <a:spAutoFit/>
          </a:bodyPr>
          <a:lstStyle/>
          <a:p>
            <a:pPr algn="l"/>
            <a:r>
              <a:rPr sz="1200" b="0">
                <a:solidFill>
                  <a:srgbClr val="14130F"/>
                </a:solidFill>
                <a:latin typeface="Inter"/>
              </a:rPr>
              <a:t>Enhanced Workflow: Daily Progress, Clean Data and Productivity Plug-ins</a:t>
            </a:r>
          </a:p>
        </p:txBody>
      </p:sp>
      <p:sp>
        <p:nvSpPr>
          <p:cNvPr id="31" name="TextBox 30"/>
          <p:cNvSpPr txBox="1"/>
          <p:nvPr/>
        </p:nvSpPr>
        <p:spPr>
          <a:xfrm>
            <a:off x="6172200" y="2487168"/>
            <a:ext cx="548640" cy="411480"/>
          </a:xfrm>
          <a:prstGeom prst="rect">
            <a:avLst/>
          </a:prstGeom>
          <a:noFill/>
        </p:spPr>
        <p:txBody>
          <a:bodyPr wrap="square" lIns="0" rIns="0" tIns="0" bIns="0" anchor="ctr">
            <a:spAutoFit/>
          </a:bodyPr>
          <a:lstStyle/>
          <a:p>
            <a:pPr algn="l"/>
            <a:r>
              <a:rPr sz="1300" b="1">
                <a:solidFill>
                  <a:srgbClr val="9A7B45"/>
                </a:solidFill>
                <a:latin typeface="Consolas"/>
              </a:rPr>
              <a:t>32</a:t>
            </a:r>
          </a:p>
        </p:txBody>
      </p:sp>
      <p:sp>
        <p:nvSpPr>
          <p:cNvPr id="32" name="TextBox 31"/>
          <p:cNvSpPr txBox="1"/>
          <p:nvPr/>
        </p:nvSpPr>
        <p:spPr>
          <a:xfrm>
            <a:off x="6766560" y="2487168"/>
            <a:ext cx="4892040" cy="411480"/>
          </a:xfrm>
          <a:prstGeom prst="rect">
            <a:avLst/>
          </a:prstGeom>
          <a:noFill/>
        </p:spPr>
        <p:txBody>
          <a:bodyPr wrap="square" lIns="0" rIns="0" tIns="0" bIns="0" anchor="ctr">
            <a:spAutoFit/>
          </a:bodyPr>
          <a:lstStyle/>
          <a:p>
            <a:pPr algn="l"/>
            <a:r>
              <a:rPr sz="1200" b="0">
                <a:solidFill>
                  <a:srgbClr val="14130F"/>
                </a:solidFill>
                <a:latin typeface="Inter"/>
              </a:rPr>
              <a:t>Rooms, Areas and Model Quality Control</a:t>
            </a:r>
          </a:p>
        </p:txBody>
      </p:sp>
      <p:sp>
        <p:nvSpPr>
          <p:cNvPr id="33" name="TextBox 32"/>
          <p:cNvSpPr txBox="1"/>
          <p:nvPr/>
        </p:nvSpPr>
        <p:spPr>
          <a:xfrm>
            <a:off x="6172200" y="2944368"/>
            <a:ext cx="548640" cy="411480"/>
          </a:xfrm>
          <a:prstGeom prst="rect">
            <a:avLst/>
          </a:prstGeom>
          <a:noFill/>
        </p:spPr>
        <p:txBody>
          <a:bodyPr wrap="square" lIns="0" rIns="0" tIns="0" bIns="0" anchor="ctr">
            <a:spAutoFit/>
          </a:bodyPr>
          <a:lstStyle/>
          <a:p>
            <a:pPr algn="l"/>
            <a:r>
              <a:rPr sz="1300" b="1">
                <a:solidFill>
                  <a:srgbClr val="9A7B45"/>
                </a:solidFill>
                <a:latin typeface="Consolas"/>
              </a:rPr>
              <a:t>33</a:t>
            </a:r>
          </a:p>
        </p:txBody>
      </p:sp>
      <p:sp>
        <p:nvSpPr>
          <p:cNvPr id="34" name="TextBox 33"/>
          <p:cNvSpPr txBox="1"/>
          <p:nvPr/>
        </p:nvSpPr>
        <p:spPr>
          <a:xfrm>
            <a:off x="6766560" y="2944368"/>
            <a:ext cx="4892040" cy="411480"/>
          </a:xfrm>
          <a:prstGeom prst="rect">
            <a:avLst/>
          </a:prstGeom>
          <a:noFill/>
        </p:spPr>
        <p:txBody>
          <a:bodyPr wrap="square" lIns="0" rIns="0" tIns="0" bIns="0" anchor="ctr">
            <a:spAutoFit/>
          </a:bodyPr>
          <a:lstStyle/>
          <a:p>
            <a:pPr algn="l"/>
            <a:r>
              <a:rPr sz="1200" b="0">
                <a:solidFill>
                  <a:srgbClr val="14130F"/>
                </a:solidFill>
                <a:latin typeface="Inter"/>
              </a:rPr>
              <a:t>Finishes with Plug-ins, Phases and Getting Ready for Design</a:t>
            </a:r>
          </a:p>
        </p:txBody>
      </p:sp>
      <p:sp>
        <p:nvSpPr>
          <p:cNvPr id="35" name="TextBox 34"/>
          <p:cNvSpPr txBox="1"/>
          <p:nvPr/>
        </p:nvSpPr>
        <p:spPr>
          <a:xfrm>
            <a:off x="6172200" y="3401568"/>
            <a:ext cx="548640" cy="411480"/>
          </a:xfrm>
          <a:prstGeom prst="rect">
            <a:avLst/>
          </a:prstGeom>
          <a:noFill/>
        </p:spPr>
        <p:txBody>
          <a:bodyPr wrap="square" lIns="0" rIns="0" tIns="0" bIns="0" anchor="ctr">
            <a:spAutoFit/>
          </a:bodyPr>
          <a:lstStyle/>
          <a:p>
            <a:pPr algn="l"/>
            <a:r>
              <a:rPr sz="1300" b="1">
                <a:solidFill>
                  <a:srgbClr val="9A7B45"/>
                </a:solidFill>
                <a:latin typeface="Consolas"/>
              </a:rPr>
              <a:t>34</a:t>
            </a:r>
          </a:p>
        </p:txBody>
      </p:sp>
      <p:sp>
        <p:nvSpPr>
          <p:cNvPr id="36" name="TextBox 35"/>
          <p:cNvSpPr txBox="1"/>
          <p:nvPr/>
        </p:nvSpPr>
        <p:spPr>
          <a:xfrm>
            <a:off x="6766560" y="3401568"/>
            <a:ext cx="4892040" cy="411480"/>
          </a:xfrm>
          <a:prstGeom prst="rect">
            <a:avLst/>
          </a:prstGeom>
          <a:noFill/>
        </p:spPr>
        <p:txBody>
          <a:bodyPr wrap="square" lIns="0" rIns="0" tIns="0" bIns="0" anchor="ctr">
            <a:spAutoFit/>
          </a:bodyPr>
          <a:lstStyle/>
          <a:p>
            <a:pPr algn="l"/>
            <a:r>
              <a:rPr sz="1200" b="0">
                <a:solidFill>
                  <a:srgbClr val="14130F"/>
                </a:solidFill>
                <a:latin typeface="Inter"/>
              </a:rPr>
              <a:t>Railings, Stairs and Ramps</a:t>
            </a:r>
          </a:p>
        </p:txBody>
      </p:sp>
      <p:sp>
        <p:nvSpPr>
          <p:cNvPr id="37" name="TextBox 36"/>
          <p:cNvSpPr txBox="1"/>
          <p:nvPr/>
        </p:nvSpPr>
        <p:spPr>
          <a:xfrm>
            <a:off x="6172200" y="3858768"/>
            <a:ext cx="548640" cy="411480"/>
          </a:xfrm>
          <a:prstGeom prst="rect">
            <a:avLst/>
          </a:prstGeom>
          <a:noFill/>
        </p:spPr>
        <p:txBody>
          <a:bodyPr wrap="square" lIns="0" rIns="0" tIns="0" bIns="0" anchor="ctr">
            <a:spAutoFit/>
          </a:bodyPr>
          <a:lstStyle/>
          <a:p>
            <a:pPr algn="l"/>
            <a:r>
              <a:rPr sz="1300" b="1">
                <a:solidFill>
                  <a:srgbClr val="9A7B45"/>
                </a:solidFill>
                <a:latin typeface="Consolas"/>
              </a:rPr>
              <a:t>35</a:t>
            </a:r>
          </a:p>
        </p:txBody>
      </p:sp>
      <p:sp>
        <p:nvSpPr>
          <p:cNvPr id="38" name="TextBox 37"/>
          <p:cNvSpPr txBox="1"/>
          <p:nvPr/>
        </p:nvSpPr>
        <p:spPr>
          <a:xfrm>
            <a:off x="6766560" y="3858768"/>
            <a:ext cx="4892040" cy="411480"/>
          </a:xfrm>
          <a:prstGeom prst="rect">
            <a:avLst/>
          </a:prstGeom>
          <a:noFill/>
        </p:spPr>
        <p:txBody>
          <a:bodyPr wrap="square" lIns="0" rIns="0" tIns="0" bIns="0" anchor="ctr">
            <a:spAutoFit/>
          </a:bodyPr>
          <a:lstStyle/>
          <a:p>
            <a:pPr algn="l"/>
            <a:r>
              <a:rPr sz="1200" b="0">
                <a:solidFill>
                  <a:srgbClr val="14130F"/>
                </a:solidFill>
                <a:latin typeface="Inter"/>
              </a:rPr>
              <a:t>Importing Families from Outside</a:t>
            </a:r>
          </a:p>
        </p:txBody>
      </p:sp>
      <p:sp>
        <p:nvSpPr>
          <p:cNvPr id="39" name="TextBox 38"/>
          <p:cNvSpPr txBox="1"/>
          <p:nvPr/>
        </p:nvSpPr>
        <p:spPr>
          <a:xfrm>
            <a:off x="6172200" y="4315968"/>
            <a:ext cx="548640" cy="411480"/>
          </a:xfrm>
          <a:prstGeom prst="rect">
            <a:avLst/>
          </a:prstGeom>
          <a:noFill/>
        </p:spPr>
        <p:txBody>
          <a:bodyPr wrap="square" lIns="0" rIns="0" tIns="0" bIns="0" anchor="ctr">
            <a:spAutoFit/>
          </a:bodyPr>
          <a:lstStyle/>
          <a:p>
            <a:pPr algn="l"/>
            <a:r>
              <a:rPr sz="1300" b="1">
                <a:solidFill>
                  <a:srgbClr val="9A7B45"/>
                </a:solidFill>
                <a:latin typeface="Consolas"/>
              </a:rPr>
              <a:t>36</a:t>
            </a:r>
          </a:p>
        </p:txBody>
      </p:sp>
      <p:sp>
        <p:nvSpPr>
          <p:cNvPr id="40" name="TextBox 39"/>
          <p:cNvSpPr txBox="1"/>
          <p:nvPr/>
        </p:nvSpPr>
        <p:spPr>
          <a:xfrm>
            <a:off x="6766560" y="4315968"/>
            <a:ext cx="4892040" cy="411480"/>
          </a:xfrm>
          <a:prstGeom prst="rect">
            <a:avLst/>
          </a:prstGeom>
          <a:noFill/>
        </p:spPr>
        <p:txBody>
          <a:bodyPr wrap="square" lIns="0" rIns="0" tIns="0" bIns="0" anchor="ctr">
            <a:spAutoFit/>
          </a:bodyPr>
          <a:lstStyle/>
          <a:p>
            <a:pPr algn="l"/>
            <a:r>
              <a:rPr sz="1200" b="0">
                <a:solidFill>
                  <a:srgbClr val="14130F"/>
                </a:solidFill>
                <a:latin typeface="Inter"/>
              </a:rPr>
              <a:t>Data Control with Schedules</a:t>
            </a:r>
          </a:p>
        </p:txBody>
      </p:sp>
      <p:sp>
        <p:nvSpPr>
          <p:cNvPr id="41" name="TextBox 40"/>
          <p:cNvSpPr txBox="1"/>
          <p:nvPr/>
        </p:nvSpPr>
        <p:spPr>
          <a:xfrm>
            <a:off x="6172200" y="4773168"/>
            <a:ext cx="548640" cy="411480"/>
          </a:xfrm>
          <a:prstGeom prst="rect">
            <a:avLst/>
          </a:prstGeom>
          <a:noFill/>
        </p:spPr>
        <p:txBody>
          <a:bodyPr wrap="square" lIns="0" rIns="0" tIns="0" bIns="0" anchor="ctr">
            <a:spAutoFit/>
          </a:bodyPr>
          <a:lstStyle/>
          <a:p>
            <a:pPr algn="l"/>
            <a:r>
              <a:rPr sz="1300" b="1">
                <a:solidFill>
                  <a:srgbClr val="9A7B45"/>
                </a:solidFill>
                <a:latin typeface="Consolas"/>
              </a:rPr>
              <a:t>37</a:t>
            </a:r>
          </a:p>
        </p:txBody>
      </p:sp>
      <p:sp>
        <p:nvSpPr>
          <p:cNvPr id="42" name="TextBox 41"/>
          <p:cNvSpPr txBox="1"/>
          <p:nvPr/>
        </p:nvSpPr>
        <p:spPr>
          <a:xfrm>
            <a:off x="6766560" y="4773168"/>
            <a:ext cx="4892040" cy="411480"/>
          </a:xfrm>
          <a:prstGeom prst="rect">
            <a:avLst/>
          </a:prstGeom>
          <a:noFill/>
        </p:spPr>
        <p:txBody>
          <a:bodyPr wrap="square" lIns="0" rIns="0" tIns="0" bIns="0" anchor="ctr">
            <a:spAutoFit/>
          </a:bodyPr>
          <a:lstStyle/>
          <a:p>
            <a:pPr algn="l"/>
            <a:r>
              <a:rPr sz="1200" b="0">
                <a:solidFill>
                  <a:srgbClr val="14130F"/>
                </a:solidFill>
                <a:latin typeface="Inter"/>
              </a:rPr>
              <a:t>Building a Family: Worked Example: a Chair</a:t>
            </a:r>
          </a:p>
        </p:txBody>
      </p:sp>
      <p:sp>
        <p:nvSpPr>
          <p:cNvPr id="43" name="TextBox 42"/>
          <p:cNvSpPr txBox="1"/>
          <p:nvPr/>
        </p:nvSpPr>
        <p:spPr>
          <a:xfrm>
            <a:off x="548640" y="6035040"/>
            <a:ext cx="11094415" cy="274320"/>
          </a:xfrm>
          <a:prstGeom prst="rect">
            <a:avLst/>
          </a:prstGeom>
          <a:noFill/>
        </p:spPr>
        <p:txBody>
          <a:bodyPr wrap="square" lIns="0" rIns="0" tIns="0" bIns="0" anchor="t">
            <a:spAutoFit/>
          </a:bodyPr>
          <a:lstStyle/>
          <a:p>
            <a:pPr algn="l"/>
            <a:r>
              <a:rPr sz="1100" b="0">
                <a:solidFill>
                  <a:srgbClr val="3A3A3C"/>
                </a:solidFill>
                <a:latin typeface="Inter"/>
              </a:rPr>
              <a:t>Guides: 05-METHODOLOGIES-AND-GUIDELINES. Assessments: 06-ASSESSMENTS, marked by the BIM team. Recordings: 03-TRAINING.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3" name="TextBox 2"/>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4  WHAT TO READ, IN ORDER</a:t>
            </a:r>
          </a:p>
        </p:txBody>
      </p:sp>
      <p:sp>
        <p:nvSpPr>
          <p:cNvPr id="4" name="TextBox 3"/>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Training on the front page</a:t>
            </a:r>
          </a:p>
        </p:txBody>
      </p:sp>
      <p:sp>
        <p:nvSpPr>
          <p:cNvPr id="5" name="Rectangle 4"/>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onboarding V0.1  ·  Onboarding</a:t>
            </a:r>
          </a:p>
        </p:txBody>
      </p:sp>
      <p:sp>
        <p:nvSpPr>
          <p:cNvPr id="8" name="TextBox 7"/>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8</a:t>
            </a:r>
          </a:p>
        </p:txBody>
      </p:sp>
      <p:pic>
        <p:nvPicPr>
          <p:cNvPr id="9" name="Picture 8" descr="front-training.png"/>
          <p:cNvPicPr>
            <a:picLocks noChangeAspect="1"/>
          </p:cNvPicPr>
          <p:nvPr/>
        </p:nvPicPr>
        <p:blipFill>
          <a:blip r:embed="rId3"/>
          <a:stretch>
            <a:fillRect/>
          </a:stretch>
        </p:blipFill>
        <p:spPr>
          <a:xfrm>
            <a:off x="2409254" y="1600200"/>
            <a:ext cx="7373186" cy="4343400"/>
          </a:xfrm>
          <a:prstGeom prst="rect">
            <a:avLst/>
          </a:prstGeom>
        </p:spPr>
      </p:pic>
      <p:sp>
        <p:nvSpPr>
          <p:cNvPr id="10" name="Rectangle 9"/>
          <p:cNvSpPr/>
          <p:nvPr/>
        </p:nvSpPr>
        <p:spPr>
          <a:xfrm>
            <a:off x="2409254" y="1600200"/>
            <a:ext cx="7373186" cy="4343400"/>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48640" y="6035040"/>
            <a:ext cx="11094415" cy="274320"/>
          </a:xfrm>
          <a:prstGeom prst="rect">
            <a:avLst/>
          </a:prstGeom>
          <a:noFill/>
        </p:spPr>
        <p:txBody>
          <a:bodyPr wrap="square" lIns="0" rIns="0" tIns="0" bIns="0" anchor="t">
            <a:spAutoFit/>
          </a:bodyPr>
          <a:lstStyle/>
          <a:p>
            <a:pPr algn="l"/>
            <a:r>
              <a:rPr sz="1000" b="0">
                <a:solidFill>
                  <a:srgbClr val="3A3A3C"/>
                </a:solidFill>
                <a:latin typeface="Inter"/>
              </a:rPr>
              <a:t>The training table on the front page: workshop, guide, assessment and recording in one row</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3" name="TextBox 2"/>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5  HOW WE CHECK OUR WORK</a:t>
            </a:r>
          </a:p>
        </p:txBody>
      </p:sp>
      <p:sp>
        <p:nvSpPr>
          <p:cNvPr id="4" name="TextBox 3"/>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A checklist for every issue</a:t>
            </a:r>
          </a:p>
        </p:txBody>
      </p:sp>
      <p:sp>
        <p:nvSpPr>
          <p:cNvPr id="5" name="Rectangle 4"/>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onboarding V0.1  ·  Onboarding</a:t>
            </a:r>
          </a:p>
        </p:txBody>
      </p:sp>
      <p:sp>
        <p:nvSpPr>
          <p:cNvPr id="8" name="TextBox 7"/>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9</a:t>
            </a:r>
          </a:p>
        </p:txBody>
      </p:sp>
      <p:sp>
        <p:nvSpPr>
          <p:cNvPr id="9" name="Rectangle 8"/>
          <p:cNvSpPr/>
          <p:nvPr/>
        </p:nvSpPr>
        <p:spPr>
          <a:xfrm>
            <a:off x="548640" y="1700784"/>
            <a:ext cx="54864" cy="329184"/>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49808" y="1645920"/>
            <a:ext cx="3657600" cy="457200"/>
          </a:xfrm>
          <a:prstGeom prst="rect">
            <a:avLst/>
          </a:prstGeom>
          <a:noFill/>
        </p:spPr>
        <p:txBody>
          <a:bodyPr wrap="square" lIns="0" rIns="0" tIns="0" bIns="0" anchor="ctr">
            <a:spAutoFit/>
          </a:bodyPr>
          <a:lstStyle/>
          <a:p>
            <a:pPr algn="l"/>
            <a:r>
              <a:rPr sz="1500" b="0">
                <a:solidFill>
                  <a:srgbClr val="14130F"/>
                </a:solidFill>
                <a:latin typeface="Inter"/>
              </a:rPr>
              <a:t>01  BIM model</a:t>
            </a:r>
          </a:p>
        </p:txBody>
      </p:sp>
      <p:sp>
        <p:nvSpPr>
          <p:cNvPr id="11" name="Rectangle 10"/>
          <p:cNvSpPr/>
          <p:nvPr/>
        </p:nvSpPr>
        <p:spPr>
          <a:xfrm>
            <a:off x="548640" y="2157984"/>
            <a:ext cx="54864" cy="329184"/>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49808" y="2103120"/>
            <a:ext cx="3657600" cy="457200"/>
          </a:xfrm>
          <a:prstGeom prst="rect">
            <a:avLst/>
          </a:prstGeom>
          <a:noFill/>
        </p:spPr>
        <p:txBody>
          <a:bodyPr wrap="square" lIns="0" rIns="0" tIns="0" bIns="0" anchor="ctr">
            <a:spAutoFit/>
          </a:bodyPr>
          <a:lstStyle/>
          <a:p>
            <a:pPr algn="l"/>
            <a:r>
              <a:rPr sz="1500" b="0">
                <a:solidFill>
                  <a:srgbClr val="14130F"/>
                </a:solidFill>
                <a:latin typeface="Inter"/>
              </a:rPr>
              <a:t>02  Design review</a:t>
            </a:r>
          </a:p>
        </p:txBody>
      </p:sp>
      <p:sp>
        <p:nvSpPr>
          <p:cNvPr id="13" name="Rectangle 12"/>
          <p:cNvSpPr/>
          <p:nvPr/>
        </p:nvSpPr>
        <p:spPr>
          <a:xfrm>
            <a:off x="548640" y="2615184"/>
            <a:ext cx="54864" cy="329184"/>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49808" y="2560320"/>
            <a:ext cx="3657600" cy="457200"/>
          </a:xfrm>
          <a:prstGeom prst="rect">
            <a:avLst/>
          </a:prstGeom>
          <a:noFill/>
        </p:spPr>
        <p:txBody>
          <a:bodyPr wrap="square" lIns="0" rIns="0" tIns="0" bIns="0" anchor="ctr">
            <a:spAutoFit/>
          </a:bodyPr>
          <a:lstStyle/>
          <a:p>
            <a:pPr algn="l"/>
            <a:r>
              <a:rPr sz="1500" b="0">
                <a:solidFill>
                  <a:srgbClr val="14130F"/>
                </a:solidFill>
                <a:latin typeface="Inter"/>
              </a:rPr>
              <a:t>03  Proposals</a:t>
            </a:r>
          </a:p>
        </p:txBody>
      </p:sp>
      <p:sp>
        <p:nvSpPr>
          <p:cNvPr id="15" name="Rectangle 14"/>
          <p:cNvSpPr/>
          <p:nvPr/>
        </p:nvSpPr>
        <p:spPr>
          <a:xfrm>
            <a:off x="548640" y="3072384"/>
            <a:ext cx="54864" cy="329184"/>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49808" y="3017520"/>
            <a:ext cx="3657600" cy="457200"/>
          </a:xfrm>
          <a:prstGeom prst="rect">
            <a:avLst/>
          </a:prstGeom>
          <a:noFill/>
        </p:spPr>
        <p:txBody>
          <a:bodyPr wrap="square" lIns="0" rIns="0" tIns="0" bIns="0" anchor="ctr">
            <a:spAutoFit/>
          </a:bodyPr>
          <a:lstStyle/>
          <a:p>
            <a:pPr algn="l"/>
            <a:r>
              <a:rPr sz="1500" b="0">
                <a:solidFill>
                  <a:srgbClr val="14130F"/>
                </a:solidFill>
                <a:latin typeface="Inter"/>
              </a:rPr>
              <a:t>04  Specifications</a:t>
            </a:r>
          </a:p>
        </p:txBody>
      </p:sp>
      <p:sp>
        <p:nvSpPr>
          <p:cNvPr id="17" name="Rectangle 16"/>
          <p:cNvSpPr/>
          <p:nvPr/>
        </p:nvSpPr>
        <p:spPr>
          <a:xfrm>
            <a:off x="548640" y="3529584"/>
            <a:ext cx="54864" cy="329184"/>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49808" y="3474720"/>
            <a:ext cx="3657600" cy="457200"/>
          </a:xfrm>
          <a:prstGeom prst="rect">
            <a:avLst/>
          </a:prstGeom>
          <a:noFill/>
        </p:spPr>
        <p:txBody>
          <a:bodyPr wrap="square" lIns="0" rIns="0" tIns="0" bIns="0" anchor="ctr">
            <a:spAutoFit/>
          </a:bodyPr>
          <a:lstStyle/>
          <a:p>
            <a:pPr algn="l"/>
            <a:r>
              <a:rPr sz="1500" b="0">
                <a:solidFill>
                  <a:srgbClr val="14130F"/>
                </a:solidFill>
                <a:latin typeface="Inter"/>
              </a:rPr>
              <a:t>05  Sustainability</a:t>
            </a:r>
          </a:p>
        </p:txBody>
      </p:sp>
      <p:sp>
        <p:nvSpPr>
          <p:cNvPr id="19" name="Rectangle 18"/>
          <p:cNvSpPr/>
          <p:nvPr/>
        </p:nvSpPr>
        <p:spPr>
          <a:xfrm>
            <a:off x="548640" y="3986783"/>
            <a:ext cx="54864" cy="329184"/>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749808" y="3931920"/>
            <a:ext cx="3657600" cy="457200"/>
          </a:xfrm>
          <a:prstGeom prst="rect">
            <a:avLst/>
          </a:prstGeom>
          <a:noFill/>
        </p:spPr>
        <p:txBody>
          <a:bodyPr wrap="square" lIns="0" rIns="0" tIns="0" bIns="0" anchor="ctr">
            <a:spAutoFit/>
          </a:bodyPr>
          <a:lstStyle/>
          <a:p>
            <a:pPr algn="l"/>
            <a:r>
              <a:rPr sz="1500" b="0">
                <a:solidFill>
                  <a:srgbClr val="14130F"/>
                </a:solidFill>
                <a:latin typeface="Inter"/>
              </a:rPr>
              <a:t>06  Authority submissions</a:t>
            </a:r>
          </a:p>
        </p:txBody>
      </p:sp>
      <p:sp>
        <p:nvSpPr>
          <p:cNvPr id="21" name="Rectangle 20"/>
          <p:cNvSpPr/>
          <p:nvPr/>
        </p:nvSpPr>
        <p:spPr>
          <a:xfrm>
            <a:off x="548640" y="4443983"/>
            <a:ext cx="54864" cy="329184"/>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749808" y="4389120"/>
            <a:ext cx="3657600" cy="457200"/>
          </a:xfrm>
          <a:prstGeom prst="rect">
            <a:avLst/>
          </a:prstGeom>
          <a:noFill/>
        </p:spPr>
        <p:txBody>
          <a:bodyPr wrap="square" lIns="0" rIns="0" tIns="0" bIns="0" anchor="ctr">
            <a:spAutoFit/>
          </a:bodyPr>
          <a:lstStyle/>
          <a:p>
            <a:pPr algn="l"/>
            <a:r>
              <a:rPr sz="1500" b="0">
                <a:solidFill>
                  <a:srgbClr val="14130F"/>
                </a:solidFill>
                <a:latin typeface="Inter"/>
              </a:rPr>
              <a:t>07  Site supervision</a:t>
            </a:r>
          </a:p>
        </p:txBody>
      </p:sp>
      <p:sp>
        <p:nvSpPr>
          <p:cNvPr id="23" name="Rectangle 22"/>
          <p:cNvSpPr/>
          <p:nvPr/>
        </p:nvSpPr>
        <p:spPr>
          <a:xfrm>
            <a:off x="548640" y="4901183"/>
            <a:ext cx="54864" cy="329184"/>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749808" y="4846320"/>
            <a:ext cx="3657600" cy="457200"/>
          </a:xfrm>
          <a:prstGeom prst="rect">
            <a:avLst/>
          </a:prstGeom>
          <a:noFill/>
        </p:spPr>
        <p:txBody>
          <a:bodyPr wrap="square" lIns="0" rIns="0" tIns="0" bIns="0" anchor="ctr">
            <a:spAutoFit/>
          </a:bodyPr>
          <a:lstStyle/>
          <a:p>
            <a:pPr algn="l"/>
            <a:r>
              <a:rPr sz="1500" b="0">
                <a:solidFill>
                  <a:srgbClr val="14130F"/>
                </a:solidFill>
                <a:latin typeface="Inter"/>
              </a:rPr>
              <a:t>08  Document control</a:t>
            </a:r>
          </a:p>
        </p:txBody>
      </p:sp>
      <p:sp>
        <p:nvSpPr>
          <p:cNvPr id="25" name="Rectangle 24"/>
          <p:cNvSpPr/>
          <p:nvPr/>
        </p:nvSpPr>
        <p:spPr>
          <a:xfrm>
            <a:off x="548640" y="5358383"/>
            <a:ext cx="54864" cy="329184"/>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749808" y="5303520"/>
            <a:ext cx="3657600" cy="457200"/>
          </a:xfrm>
          <a:prstGeom prst="rect">
            <a:avLst/>
          </a:prstGeom>
          <a:noFill/>
        </p:spPr>
        <p:txBody>
          <a:bodyPr wrap="square" lIns="0" rIns="0" tIns="0" bIns="0" anchor="ctr">
            <a:spAutoFit/>
          </a:bodyPr>
          <a:lstStyle/>
          <a:p>
            <a:pPr algn="l"/>
            <a:r>
              <a:rPr sz="1500" b="0">
                <a:solidFill>
                  <a:srgbClr val="14130F"/>
                </a:solidFill>
                <a:latin typeface="Inter"/>
              </a:rPr>
              <a:t>09  Quality audit</a:t>
            </a:r>
          </a:p>
        </p:txBody>
      </p:sp>
      <p:sp>
        <p:nvSpPr>
          <p:cNvPr id="27" name="TextBox 26"/>
          <p:cNvSpPr txBox="1"/>
          <p:nvPr/>
        </p:nvSpPr>
        <p:spPr>
          <a:xfrm>
            <a:off x="548640" y="5852160"/>
            <a:ext cx="4023360" cy="365760"/>
          </a:xfrm>
          <a:prstGeom prst="rect">
            <a:avLst/>
          </a:prstGeom>
          <a:noFill/>
        </p:spPr>
        <p:txBody>
          <a:bodyPr wrap="square" lIns="0" rIns="0" tIns="0" bIns="0" anchor="t">
            <a:spAutoFit/>
          </a:bodyPr>
          <a:lstStyle/>
          <a:p>
            <a:pPr algn="l"/>
            <a:r>
              <a:rPr sz="1200" b="0">
                <a:solidFill>
                  <a:srgbClr val="3A3A3C"/>
                </a:solidFill>
                <a:latin typeface="Inter"/>
              </a:rPr>
              <a:t>Copy the workbook into the project QA folder before use.</a:t>
            </a:r>
          </a:p>
        </p:txBody>
      </p:sp>
      <p:pic>
        <p:nvPicPr>
          <p:cNvPr id="28" name="Picture 27" descr="checklist-arc.png"/>
          <p:cNvPicPr>
            <a:picLocks noChangeAspect="1"/>
          </p:cNvPicPr>
          <p:nvPr/>
        </p:nvPicPr>
        <p:blipFill>
          <a:blip r:embed="rId3"/>
          <a:stretch>
            <a:fillRect/>
          </a:stretch>
        </p:blipFill>
        <p:spPr>
          <a:xfrm>
            <a:off x="4663440" y="2101833"/>
            <a:ext cx="6979615" cy="3248693"/>
          </a:xfrm>
          <a:prstGeom prst="rect">
            <a:avLst/>
          </a:prstGeom>
        </p:spPr>
      </p:pic>
      <p:sp>
        <p:nvSpPr>
          <p:cNvPr id="29" name="Rectangle 28"/>
          <p:cNvSpPr/>
          <p:nvPr/>
        </p:nvSpPr>
        <p:spPr>
          <a:xfrm>
            <a:off x="4663440" y="2101833"/>
            <a:ext cx="6979615" cy="3248693"/>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4663440" y="5897880"/>
            <a:ext cx="6979615" cy="274320"/>
          </a:xfrm>
          <a:prstGeom prst="rect">
            <a:avLst/>
          </a:prstGeom>
          <a:noFill/>
        </p:spPr>
        <p:txBody>
          <a:bodyPr wrap="square" lIns="0" rIns="0" tIns="0" bIns="0" anchor="t">
            <a:spAutoFit/>
          </a:bodyPr>
          <a:lstStyle/>
          <a:p>
            <a:pPr algn="l"/>
            <a:r>
              <a:rPr sz="1000" b="0">
                <a:solidFill>
                  <a:srgbClr val="3A3A3C"/>
                </a:solidFill>
                <a:latin typeface="Inter"/>
              </a:rPr>
              <a:t>BIM checklist, sheet ARC (07-QA-QC\01-BIM)</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3" name="TextBox 2"/>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6  THE BABOOM RIBBON</a:t>
            </a:r>
          </a:p>
        </p:txBody>
      </p:sp>
      <p:sp>
        <p:nvSpPr>
          <p:cNvPr id="4" name="TextBox 3"/>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Coming: the BABOOM ribbon in Revit</a:t>
            </a:r>
          </a:p>
        </p:txBody>
      </p:sp>
      <p:sp>
        <p:nvSpPr>
          <p:cNvPr id="5" name="Rectangle 4"/>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onboarding V0.1  ·  Onboarding</a:t>
            </a:r>
          </a:p>
        </p:txBody>
      </p:sp>
      <p:sp>
        <p:nvSpPr>
          <p:cNvPr id="8" name="TextBox 7"/>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10</a:t>
            </a:r>
          </a:p>
        </p:txBody>
      </p:sp>
      <p:sp>
        <p:nvSpPr>
          <p:cNvPr id="9" name="Rounded Rectangle 8"/>
          <p:cNvSpPr/>
          <p:nvPr/>
        </p:nvSpPr>
        <p:spPr>
          <a:xfrm>
            <a:off x="548640" y="1600200"/>
            <a:ext cx="2743200" cy="274320"/>
          </a:xfrm>
          <a:prstGeom prst="roundRect">
            <a:avLst>
              <a:gd name="adj" fmla="val 13333"/>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40080" y="1600200"/>
            <a:ext cx="2560320" cy="274320"/>
          </a:xfrm>
          <a:prstGeom prst="rect">
            <a:avLst/>
          </a:prstGeom>
          <a:noFill/>
        </p:spPr>
        <p:txBody>
          <a:bodyPr wrap="square" lIns="0" rIns="0" tIns="0" bIns="0" anchor="ctr">
            <a:spAutoFit/>
          </a:bodyPr>
          <a:lstStyle/>
          <a:p>
            <a:pPr algn="l"/>
            <a:r>
              <a:rPr sz="1050" b="0">
                <a:solidFill>
                  <a:srgbClr val="FFFFFF"/>
                </a:solidFill>
                <a:latin typeface="Inter"/>
              </a:rPr>
              <a:t>COMING: designed, not built yet</a:t>
            </a:r>
          </a:p>
        </p:txBody>
      </p:sp>
      <p:sp>
        <p:nvSpPr>
          <p:cNvPr id="11" name="TextBox 10"/>
          <p:cNvSpPr txBox="1"/>
          <p:nvPr/>
        </p:nvSpPr>
        <p:spPr>
          <a:xfrm>
            <a:off x="3474720" y="1600200"/>
            <a:ext cx="8229600" cy="274320"/>
          </a:xfrm>
          <a:prstGeom prst="rect">
            <a:avLst/>
          </a:prstGeom>
          <a:noFill/>
        </p:spPr>
        <p:txBody>
          <a:bodyPr wrap="square" lIns="0" rIns="0" tIns="0" bIns="0" anchor="ctr">
            <a:spAutoFit/>
          </a:bodyPr>
          <a:lstStyle/>
          <a:p>
            <a:pPr algn="l"/>
            <a:r>
              <a:rPr sz="1300" b="0">
                <a:solidFill>
                  <a:srgbClr val="111113"/>
                </a:solidFill>
                <a:latin typeface="Inter"/>
              </a:rPr>
              <a:t>BABOOM Tools: our own Revit add-in (2023–2027) + BABOOM CAD for AutoCAD, office-only, not pyRevit</a:t>
            </a:r>
          </a:p>
        </p:txBody>
      </p:sp>
      <p:sp>
        <p:nvSpPr>
          <p:cNvPr id="12" name="TextBox 11"/>
          <p:cNvSpPr txBox="1"/>
          <p:nvPr/>
        </p:nvSpPr>
        <p:spPr>
          <a:xfrm>
            <a:off x="548640" y="2194560"/>
            <a:ext cx="8229600" cy="274320"/>
          </a:xfrm>
          <a:prstGeom prst="rect">
            <a:avLst/>
          </a:prstGeom>
          <a:noFill/>
        </p:spPr>
        <p:txBody>
          <a:bodyPr wrap="square" lIns="0" rIns="0" tIns="0" bIns="0" anchor="t">
            <a:spAutoFit/>
          </a:bodyPr>
          <a:lstStyle/>
          <a:p>
            <a:pPr algn="l"/>
            <a:r>
              <a:rPr sz="1400" b="1">
                <a:solidFill>
                  <a:srgbClr val="14130F"/>
                </a:solidFill>
                <a:latin typeface="Inter"/>
              </a:rPr>
              <a:t>BABOOM Tools tab: 72 buttons for everyone; BABOOM Engineering tab: 70 buttons by discipline</a:t>
            </a:r>
          </a:p>
        </p:txBody>
      </p:sp>
      <p:pic>
        <p:nvPicPr>
          <p:cNvPr id="13" name="Picture 12" descr="ribbon-tools.png"/>
          <p:cNvPicPr>
            <a:picLocks noChangeAspect="1"/>
          </p:cNvPicPr>
          <p:nvPr/>
        </p:nvPicPr>
        <p:blipFill>
          <a:blip r:embed="rId3"/>
          <a:stretch>
            <a:fillRect/>
          </a:stretch>
        </p:blipFill>
        <p:spPr>
          <a:xfrm>
            <a:off x="548640" y="2606040"/>
            <a:ext cx="11094415" cy="1051658"/>
          </a:xfrm>
          <a:prstGeom prst="rect">
            <a:avLst/>
          </a:prstGeom>
        </p:spPr>
      </p:pic>
      <p:sp>
        <p:nvSpPr>
          <p:cNvPr id="14" name="Rectangle 13"/>
          <p:cNvSpPr/>
          <p:nvPr/>
        </p:nvSpPr>
        <p:spPr>
          <a:xfrm>
            <a:off x="548640" y="2606040"/>
            <a:ext cx="11094415" cy="1051658"/>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5" name="Picture 14" descr="ribbon-arc.png"/>
          <p:cNvPicPr>
            <a:picLocks noChangeAspect="1"/>
          </p:cNvPicPr>
          <p:nvPr/>
        </p:nvPicPr>
        <p:blipFill>
          <a:blip r:embed="rId4"/>
          <a:stretch>
            <a:fillRect/>
          </a:stretch>
        </p:blipFill>
        <p:spPr>
          <a:xfrm>
            <a:off x="548640" y="4297680"/>
            <a:ext cx="11094415" cy="1051658"/>
          </a:xfrm>
          <a:prstGeom prst="rect">
            <a:avLst/>
          </a:prstGeom>
        </p:spPr>
      </p:pic>
      <p:sp>
        <p:nvSpPr>
          <p:cNvPr id="16" name="Rectangle 15"/>
          <p:cNvSpPr/>
          <p:nvPr/>
        </p:nvSpPr>
        <p:spPr>
          <a:xfrm>
            <a:off x="548640" y="4297680"/>
            <a:ext cx="11094415" cy="1051658"/>
          </a:xfrm>
          <a:prstGeom prst="rect">
            <a:avLst/>
          </a:prstGeom>
          <a:noFill/>
          <a:ln w="9525">
            <a:solidFill>
              <a:srgbClr val="D9D3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bbm-logo-colour.png"/>
          <p:cNvPicPr>
            <a:picLocks noChangeAspect="1"/>
          </p:cNvPicPr>
          <p:nvPr/>
        </p:nvPicPr>
        <p:blipFill>
          <a:blip r:embed="rId2"/>
          <a:stretch>
            <a:fillRect/>
          </a:stretch>
        </p:blipFill>
        <p:spPr>
          <a:xfrm>
            <a:off x="10893247" y="292608"/>
            <a:ext cx="749808" cy="235565"/>
          </a:xfrm>
          <a:prstGeom prst="rect">
            <a:avLst/>
          </a:prstGeom>
        </p:spPr>
      </p:pic>
      <p:sp>
        <p:nvSpPr>
          <p:cNvPr id="3" name="TextBox 2"/>
          <p:cNvSpPr txBox="1"/>
          <p:nvPr/>
        </p:nvSpPr>
        <p:spPr>
          <a:xfrm>
            <a:off x="548640" y="384048"/>
            <a:ext cx="8686800" cy="274320"/>
          </a:xfrm>
          <a:prstGeom prst="rect">
            <a:avLst/>
          </a:prstGeom>
          <a:noFill/>
        </p:spPr>
        <p:txBody>
          <a:bodyPr wrap="square" lIns="0" rIns="0" tIns="0" bIns="0" anchor="t">
            <a:spAutoFit/>
          </a:bodyPr>
          <a:lstStyle/>
          <a:p>
            <a:pPr algn="l"/>
            <a:r>
              <a:rPr sz="1300" b="1">
                <a:solidFill>
                  <a:srgbClr val="9A7B45"/>
                </a:solidFill>
                <a:latin typeface="Inter"/>
              </a:rPr>
              <a:t>7  FEEDBACK</a:t>
            </a:r>
          </a:p>
        </p:txBody>
      </p:sp>
      <p:sp>
        <p:nvSpPr>
          <p:cNvPr id="4" name="TextBox 3"/>
          <p:cNvSpPr txBox="1"/>
          <p:nvPr/>
        </p:nvSpPr>
        <p:spPr>
          <a:xfrm>
            <a:off x="548640" y="713232"/>
            <a:ext cx="9997135" cy="548640"/>
          </a:xfrm>
          <a:prstGeom prst="rect">
            <a:avLst/>
          </a:prstGeom>
          <a:noFill/>
        </p:spPr>
        <p:txBody>
          <a:bodyPr wrap="square" lIns="0" rIns="0" tIns="0" bIns="0" anchor="t">
            <a:spAutoFit/>
          </a:bodyPr>
          <a:lstStyle/>
          <a:p>
            <a:pPr algn="l"/>
            <a:r>
              <a:rPr sz="2800" b="1">
                <a:solidFill>
                  <a:srgbClr val="14130F"/>
                </a:solidFill>
                <a:latin typeface="Inter"/>
              </a:rPr>
              <a:t>Something missing or wrong? Tell us</a:t>
            </a:r>
          </a:p>
        </p:txBody>
      </p:sp>
      <p:sp>
        <p:nvSpPr>
          <p:cNvPr id="5" name="Rectangle 4"/>
          <p:cNvSpPr/>
          <p:nvPr/>
        </p:nvSpPr>
        <p:spPr>
          <a:xfrm>
            <a:off x="548640" y="1298448"/>
            <a:ext cx="11094415" cy="10972"/>
          </a:xfrm>
          <a:prstGeom prst="rect">
            <a:avLst/>
          </a:prstGeom>
          <a:solidFill>
            <a:srgbClr val="D9D3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1280160"/>
            <a:ext cx="1097280" cy="4114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00800"/>
            <a:ext cx="7315200" cy="228600"/>
          </a:xfrm>
          <a:prstGeom prst="rect">
            <a:avLst/>
          </a:prstGeom>
          <a:noFill/>
        </p:spPr>
        <p:txBody>
          <a:bodyPr wrap="square" lIns="0" rIns="0" tIns="0" bIns="0" anchor="t">
            <a:spAutoFit/>
          </a:bodyPr>
          <a:lstStyle/>
          <a:p>
            <a:pPr algn="l"/>
            <a:r>
              <a:rPr sz="900" b="0">
                <a:solidFill>
                  <a:srgbClr val="3A3A3C"/>
                </a:solidFill>
                <a:latin typeface="Inter"/>
              </a:rPr>
              <a:t>BABOOM BIM Standard  ·  onboarding V0.1  ·  Onboarding</a:t>
            </a:r>
          </a:p>
        </p:txBody>
      </p:sp>
      <p:sp>
        <p:nvSpPr>
          <p:cNvPr id="8" name="TextBox 7"/>
          <p:cNvSpPr txBox="1"/>
          <p:nvPr/>
        </p:nvSpPr>
        <p:spPr>
          <a:xfrm>
            <a:off x="10728655" y="6400800"/>
            <a:ext cx="914400" cy="228600"/>
          </a:xfrm>
          <a:prstGeom prst="rect">
            <a:avLst/>
          </a:prstGeom>
          <a:noFill/>
        </p:spPr>
        <p:txBody>
          <a:bodyPr wrap="square" lIns="0" rIns="0" tIns="0" bIns="0" anchor="t">
            <a:spAutoFit/>
          </a:bodyPr>
          <a:lstStyle/>
          <a:p>
            <a:pPr algn="r"/>
            <a:r>
              <a:rPr sz="900" b="0">
                <a:solidFill>
                  <a:srgbClr val="3A3A3C"/>
                </a:solidFill>
                <a:latin typeface="Inter"/>
              </a:rPr>
              <a:t>11</a:t>
            </a:r>
          </a:p>
        </p:txBody>
      </p:sp>
      <p:sp>
        <p:nvSpPr>
          <p:cNvPr id="9" name="Rounded Rectangle 8"/>
          <p:cNvSpPr/>
          <p:nvPr/>
        </p:nvSpPr>
        <p:spPr>
          <a:xfrm>
            <a:off x="548640" y="1737360"/>
            <a:ext cx="3520440" cy="2926080"/>
          </a:xfrm>
          <a:prstGeom prst="roundRect">
            <a:avLst>
              <a:gd name="adj" fmla="val 1250"/>
            </a:avLst>
          </a:prstGeom>
          <a:solidFill>
            <a:srgbClr val="EDE9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1737360"/>
            <a:ext cx="3520440" cy="6400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59" y="2011680"/>
            <a:ext cx="2971800" cy="457200"/>
          </a:xfrm>
          <a:prstGeom prst="rect">
            <a:avLst/>
          </a:prstGeom>
          <a:noFill/>
        </p:spPr>
        <p:txBody>
          <a:bodyPr wrap="square" lIns="0" rIns="0" tIns="0" bIns="0" anchor="t">
            <a:spAutoFit/>
          </a:bodyPr>
          <a:lstStyle/>
          <a:p>
            <a:pPr algn="l"/>
            <a:r>
              <a:rPr sz="2200" b="1">
                <a:solidFill>
                  <a:srgbClr val="9A7B45"/>
                </a:solidFill>
                <a:latin typeface="Inter"/>
              </a:rPr>
              <a:t>Write it</a:t>
            </a:r>
          </a:p>
        </p:txBody>
      </p:sp>
      <p:sp>
        <p:nvSpPr>
          <p:cNvPr id="12" name="TextBox 11"/>
          <p:cNvSpPr txBox="1"/>
          <p:nvPr/>
        </p:nvSpPr>
        <p:spPr>
          <a:xfrm>
            <a:off x="822959" y="2651760"/>
            <a:ext cx="2971800" cy="1828800"/>
          </a:xfrm>
          <a:prstGeom prst="rect">
            <a:avLst/>
          </a:prstGeom>
          <a:noFill/>
        </p:spPr>
        <p:txBody>
          <a:bodyPr wrap="square" lIns="0" rIns="0" tIns="0" bIns="0" anchor="t">
            <a:spAutoFit/>
          </a:bodyPr>
          <a:lstStyle/>
          <a:p>
            <a:pPr algn="l"/>
            <a:r>
              <a:rPr sz="1600" b="0">
                <a:solidFill>
                  <a:srgbClr val="14130F"/>
                </a:solidFill>
                <a:latin typeface="Inter"/>
              </a:rPr>
              <a:t>In the feedback log: 08-PRESENTATION\BBM-STANDARD-ASKS-TRACKER-V0.1.xlsx, sheet Feedback.</a:t>
            </a:r>
          </a:p>
        </p:txBody>
      </p:sp>
      <p:sp>
        <p:nvSpPr>
          <p:cNvPr id="13" name="Rounded Rectangle 12"/>
          <p:cNvSpPr/>
          <p:nvPr/>
        </p:nvSpPr>
        <p:spPr>
          <a:xfrm>
            <a:off x="4297679" y="1737360"/>
            <a:ext cx="3520440" cy="2926080"/>
          </a:xfrm>
          <a:prstGeom prst="roundRect">
            <a:avLst>
              <a:gd name="adj" fmla="val 1250"/>
            </a:avLst>
          </a:prstGeom>
          <a:solidFill>
            <a:srgbClr val="EDE9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4297679" y="1737360"/>
            <a:ext cx="3520440" cy="6400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571999" y="2011680"/>
            <a:ext cx="2971800" cy="457200"/>
          </a:xfrm>
          <a:prstGeom prst="rect">
            <a:avLst/>
          </a:prstGeom>
          <a:noFill/>
        </p:spPr>
        <p:txBody>
          <a:bodyPr wrap="square" lIns="0" rIns="0" tIns="0" bIns="0" anchor="t">
            <a:spAutoFit/>
          </a:bodyPr>
          <a:lstStyle/>
          <a:p>
            <a:pPr algn="l"/>
            <a:r>
              <a:rPr sz="2200" b="1">
                <a:solidFill>
                  <a:srgbClr val="9A7B45"/>
                </a:solidFill>
                <a:latin typeface="Inter"/>
              </a:rPr>
              <a:t>Or comment</a:t>
            </a:r>
          </a:p>
        </p:txBody>
      </p:sp>
      <p:sp>
        <p:nvSpPr>
          <p:cNvPr id="16" name="TextBox 15"/>
          <p:cNvSpPr txBox="1"/>
          <p:nvPr/>
        </p:nvSpPr>
        <p:spPr>
          <a:xfrm>
            <a:off x="4571999" y="2651760"/>
            <a:ext cx="2971800" cy="1828800"/>
          </a:xfrm>
          <a:prstGeom prst="rect">
            <a:avLst/>
          </a:prstGeom>
          <a:noFill/>
        </p:spPr>
        <p:txBody>
          <a:bodyPr wrap="square" lIns="0" rIns="0" tIns="0" bIns="0" anchor="t">
            <a:spAutoFit/>
          </a:bodyPr>
          <a:lstStyle/>
          <a:p>
            <a:pPr algn="l"/>
            <a:r>
              <a:rPr sz="1600" b="0">
                <a:solidFill>
                  <a:srgbClr val="14130F"/>
                </a:solidFill>
                <a:latin typeface="Inter"/>
              </a:rPr>
              <a:t>In the Comment column of the checklist you used.</a:t>
            </a:r>
          </a:p>
        </p:txBody>
      </p:sp>
      <p:sp>
        <p:nvSpPr>
          <p:cNvPr id="17" name="Rounded Rectangle 16"/>
          <p:cNvSpPr/>
          <p:nvPr/>
        </p:nvSpPr>
        <p:spPr>
          <a:xfrm>
            <a:off x="8046719" y="1737360"/>
            <a:ext cx="3520440" cy="2926080"/>
          </a:xfrm>
          <a:prstGeom prst="roundRect">
            <a:avLst>
              <a:gd name="adj" fmla="val 1250"/>
            </a:avLst>
          </a:prstGeom>
          <a:solidFill>
            <a:srgbClr val="EDE9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8046719" y="1737360"/>
            <a:ext cx="3520440" cy="64008"/>
          </a:xfrm>
          <a:prstGeom prst="rect">
            <a:avLst/>
          </a:prstGeom>
          <a:solidFill>
            <a:srgbClr val="9A7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321040" y="2011680"/>
            <a:ext cx="2971800" cy="457200"/>
          </a:xfrm>
          <a:prstGeom prst="rect">
            <a:avLst/>
          </a:prstGeom>
          <a:noFill/>
        </p:spPr>
        <p:txBody>
          <a:bodyPr wrap="square" lIns="0" rIns="0" tIns="0" bIns="0" anchor="t">
            <a:spAutoFit/>
          </a:bodyPr>
          <a:lstStyle/>
          <a:p>
            <a:pPr algn="l"/>
            <a:r>
              <a:rPr sz="2200" b="1">
                <a:solidFill>
                  <a:srgbClr val="9A7B45"/>
                </a:solidFill>
                <a:latin typeface="Inter"/>
              </a:rPr>
              <a:t>We answer</a:t>
            </a:r>
          </a:p>
        </p:txBody>
      </p:sp>
      <p:sp>
        <p:nvSpPr>
          <p:cNvPr id="20" name="TextBox 19"/>
          <p:cNvSpPr txBox="1"/>
          <p:nvPr/>
        </p:nvSpPr>
        <p:spPr>
          <a:xfrm>
            <a:off x="8321040" y="2651760"/>
            <a:ext cx="2971800" cy="1828800"/>
          </a:xfrm>
          <a:prstGeom prst="rect">
            <a:avLst/>
          </a:prstGeom>
          <a:noFill/>
        </p:spPr>
        <p:txBody>
          <a:bodyPr wrap="square" lIns="0" rIns="0" tIns="0" bIns="0" anchor="t">
            <a:spAutoFit/>
          </a:bodyPr>
          <a:lstStyle/>
          <a:p>
            <a:pPr algn="l"/>
            <a:r>
              <a:rPr sz="1600" b="0">
                <a:solidFill>
                  <a:srgbClr val="14130F"/>
                </a:solidFill>
                <a:latin typeface="Inter"/>
              </a:rPr>
              <a:t>The BIM team answers every comment and fixes it in the next version.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9A7B45"/>
        </a:solidFill>
        <a:effectLst/>
      </p:bgPr>
    </p:bg>
    <p:spTree>
      <p:nvGrpSpPr>
        <p:cNvPr id="1" name=""/>
        <p:cNvGrpSpPr/>
        <p:nvPr/>
      </p:nvGrpSpPr>
      <p:grpSpPr/>
      <p:pic>
        <p:nvPicPr>
          <p:cNvPr id="2" name="Picture 1" descr="bbm-logo-white.png"/>
          <p:cNvPicPr>
            <a:picLocks noChangeAspect="1"/>
          </p:cNvPicPr>
          <p:nvPr/>
        </p:nvPicPr>
        <p:blipFill>
          <a:blip r:embed="rId2"/>
          <a:stretch>
            <a:fillRect/>
          </a:stretch>
        </p:blipFill>
        <p:spPr>
          <a:xfrm>
            <a:off x="548640" y="548640"/>
            <a:ext cx="1737360" cy="521208"/>
          </a:xfrm>
          <a:prstGeom prst="rect">
            <a:avLst/>
          </a:prstGeom>
        </p:spPr>
      </p:pic>
      <p:sp>
        <p:nvSpPr>
          <p:cNvPr id="3" name="TextBox 2"/>
          <p:cNvSpPr txBox="1"/>
          <p:nvPr/>
        </p:nvSpPr>
        <p:spPr>
          <a:xfrm>
            <a:off x="548640" y="2651760"/>
            <a:ext cx="10058400" cy="914400"/>
          </a:xfrm>
          <a:prstGeom prst="rect">
            <a:avLst/>
          </a:prstGeom>
          <a:noFill/>
        </p:spPr>
        <p:txBody>
          <a:bodyPr wrap="square" lIns="0" rIns="0" tIns="0" bIns="0" anchor="t">
            <a:spAutoFit/>
          </a:bodyPr>
          <a:lstStyle/>
          <a:p>
            <a:pPr algn="l"/>
            <a:r>
              <a:rPr sz="4800" b="1">
                <a:solidFill>
                  <a:srgbClr val="FFFFFF"/>
                </a:solidFill>
                <a:latin typeface="Inter"/>
              </a:rPr>
              <a:t>Welcome aboard</a:t>
            </a:r>
          </a:p>
        </p:txBody>
      </p:sp>
      <p:sp>
        <p:nvSpPr>
          <p:cNvPr id="4" name="TextBox 3"/>
          <p:cNvSpPr txBox="1"/>
          <p:nvPr/>
        </p:nvSpPr>
        <p:spPr>
          <a:xfrm>
            <a:off x="548640" y="3657600"/>
            <a:ext cx="10058400" cy="457200"/>
          </a:xfrm>
          <a:prstGeom prst="rect">
            <a:avLst/>
          </a:prstGeom>
          <a:noFill/>
        </p:spPr>
        <p:txBody>
          <a:bodyPr wrap="square" lIns="0" rIns="0" tIns="0" bIns="0" anchor="t">
            <a:spAutoFit/>
          </a:bodyPr>
          <a:lstStyle/>
          <a:p>
            <a:pPr algn="l"/>
            <a:r>
              <a:rPr sz="1800" b="0">
                <a:solidFill>
                  <a:srgbClr val="FFFFFF"/>
                </a:solidFill>
                <a:latin typeface="Inter"/>
              </a:rPr>
              <a:t>Start here: BABOOM-BIM-STANDARD\index.html</a:t>
            </a:r>
          </a:p>
        </p:txBody>
      </p:sp>
      <p:sp>
        <p:nvSpPr>
          <p:cNvPr id="5" name="TextBox 4"/>
          <p:cNvSpPr txBox="1"/>
          <p:nvPr/>
        </p:nvSpPr>
        <p:spPr>
          <a:xfrm>
            <a:off x="548640" y="4206240"/>
            <a:ext cx="10058400" cy="457200"/>
          </a:xfrm>
          <a:prstGeom prst="rect">
            <a:avLst/>
          </a:prstGeom>
          <a:noFill/>
        </p:spPr>
        <p:txBody>
          <a:bodyPr wrap="square" lIns="0" rIns="0" tIns="0" bIns="0" anchor="t">
            <a:spAutoFit/>
          </a:bodyPr>
          <a:lstStyle/>
          <a:p>
            <a:pPr algn="l"/>
            <a:r>
              <a:rPr sz="1800" b="0">
                <a:solidFill>
                  <a:srgbClr val="FFFFFF"/>
                </a:solidFill>
                <a:latin typeface="Inter"/>
              </a:rPr>
              <a:t>Then: guide 21, its assessment, and your first project from the template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Inter"/>
        <a:font script="Hebr" typeface="Inter"/>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Inter"/>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Inter"/>
        <a:font script="Hebr" typeface="Inter"/>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Inter"/>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