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and thank you for the time. The standard is on the server today and the BIM team keeps building it. In the next minutes I will show what the standard is, where it lives, and how it works day to day. Then I will show what it gives your department, what changes for you, and what to try. Your feedback is what makes the next version better.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plan for the session. Parts 1 to 4 are the same for every department and take about fifteen minutes. Part 5 is about your department only. The box on the right is the whole idea: use it, try it on real work, and write what works and what does not in the feedback log. The BIM team answers every comment.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do we need this? The office already has good material: templates, families, details and forms. The problem is that they live in many places and each project sets them up a little differently. The standard gives us three simple things: one way to start a project, one way to name and find things, and one way to check work before it leaves the office.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is in the standard today. Every number on this slide is counted from the files on the server. 77 standards and guides, 889 Revit families, 426 details, 557 master specification sections, 9 checklist workbooks, 25 document control forms and 17 training guides, each with an assessment. The last tile, 142 ribbon buttons, is designed but not built yet; I will show it at the end of this part.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lives in one place: the BABOOM BIM Standard folder on BABOOM-BIM-STANDARD. Open the file index.html; it is the front page you see here. It links every standard, template, library, training session and checklist, and the search box finds a standard number, a family or a detail. The folder is read only; the BIM team publishes changes. If you want a short introduction, read the simple guide PDF in the same folder.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how the standard works on a normal day. One: start from the office template. Two: copy the project folder tree. Three: name files, views and sheets with the office codes in BBM-STD-93. Four: take families and details from the libraries. Five: before an issue, fill and sign the checklist for your area. Six: send the issue with an office transmittal. The steps are the same on every project.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Quality checks follow one system. There is one checklist workbook per area, from the BIM model to the quality audit. Each row says what to check, how to check it, what counts as a pass and which clause of the standard asks for it. You copy the workbook into the project quality folder, fill the Result column and sign it before the issue.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coming, not ready. It is the design of the BABOOM ribbon inside Revit: two tabs, BABOOM Tools for everyone and BABOOM Engineering by discipline. Each button runs one rule of the standard, such as starting a project from the template or checking names. It is designed but not built yet; when it reaches your PC, please try it and send feedback.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briefing, the same as every other session: what the standard is, what it gives the office, and how to send feedback. Here is what the standard gives you. 1: One office rule set, in 77 documents in 04-DOCUMENTS. 2: Quality you can audit, in BBM-STD-96 QMS, 97 procedures, 98 KPIs. 3: Audit checklist and KPI register, in 07-QA-QC\09-AUDIT. 4: Decisions on record, in BBM-STD-11 Decisions log. On the right is the real page on the server: The office quality management guide (07-QA-QC\BBM-QMS-GUIDE.pdf). If there is time, open it live from the front page. Coming for you next: a model dashboard of every project's health, and the standard watch that re-checks laws and codes.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Office decisions are written in the decisions log (BBM-STD-11), not in emails. The quality KPIs (BBM-STD-98) can be read at any time from the KPI register. Every department works from the same front page and the same checklists. The BIM team keeps the standard up to date from the feedback it receives.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things I use AI for in my office work, each with a real example in the AI use guide in 09-AI.</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live towers: the Project Revit model built from our CAD with AI through ArchHub, and the Project Rhino model matched to the DD AutoCAD set.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Project tower project. The render goes in as the base image so the building stays exactly as modelled.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coordination meeting is transcribed and summarised in Notion; project emails are drafted in my format and sent by me.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Revit and CAD work on live projects through ArchHub: placed and accepted sheets, delta updates, curtain-wall sync, details and checklists.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Standards research from primary sources, the standard rebuilt and published on the server, and the family library catalogued.</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ArchHub is the app I am building: one place where the AI agents work in our programs, together and with us. Workflows are blocks on a canvas, saved as files.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uses, each built on something we already have. AI prepares, counts and drafts; the engineer checks and signs.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MGT-01: Open the front page and search for a standard, a family and a detail, in index.html. MGT-02: Read the QMS guide, in 07-QA-QC\BBM-QMS-GUIDE.pdf. MGT-03: Open the audit checklist and the KPI register, in 07-QA-QC\09-AUDIT.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keeps the share, the PCs and the network. Only the access the tools need to run is listed here. Here is what the standard gives you. 1: One read-only share, in BABOOM-BIM-STANDARD\. 2: 29 approved plug-ins, silent installs, in 02-LIBRARIES\07-PLUGINS. 3: Office AI on our own PCs, in 09-AI: ComfyUI, render farm, LM Studio. 4: BABOOM Tools + BABOOM CAD: our own add-ins, in Revit 2023–2027 + AutoCAD; office-only, not pyRevit. On the right is the real page on the server: The plug-ins catalogue (02-LIBRARIES\07-PLUGINS\CATALOGUE.html). If there is time, open it live from the front page. Coming for you next: tools that update themselves on every PC, and more GPU PCs on the render farm.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Everyone reads the standard share; only the BIM team writes to it. New plug-ins arrive in 07-PLUGINS\99-INTAKE and are checked by the BIM team. GPU PCs can join the office render farm on the local network. Software outside the approved list, and 07-PLUGINS\97-NOT-APPROVED, stay with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IT-S1: Read access for every office user to the standard share, in BABOOM-BIM-STANDARD\. IT-S2: BABOOM Tools (Revit) and BABOOM CAD (AutoCAD) bundles on office PCs, in when released (coming). IT-S3: Revit shared-parameter file path on office PCs, in 02-LIBRARIES\05-PARAMETERS\BBM-SHARED_PARAMETERS.txt. IT-S4: TCP 8188 open between office PCs for the render farm, in 09-AI\03-RENDERFARM. IT-01: Open the plug-ins catalogue and its silent-install notes, in 02-LIBRARIES\07-PLUGINS. IT-02: Read the AI and render farm guide, in 09-AI\BBM-AI-RENDER-FARM-GUIDE.pdf.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standard comes with its own training: recorded workshops, written guides and one assessment per guide. Here is what the standard gives you. 1: 17 recorded workshops, in 03-TRAINING\01-BIM-WORKSHOPS. 2: 17 written guides (21 to 37), in 05-METHODOLOGIES-AND-GUIDELINES. 3: One assessment per guide, in 06-ASSESSMENTS. 4: Onboarding deck for new staff, in 08-PRESENTATION\BBM-STANDARD-ONBOARDING-V0.1.pptx. On the right is the real page on the server: The training table on the front page (index.html). If there is time, open it live from the front page. Coming for you next: tools that update themselves, so new staff always start with the current set.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New technical staff start with the onboarding deck, then guide 21 and its assessment. The BIM team marks the assessments. Training follows the competence rules in BBM-STD-82. Answer keys stay with the BIM team and are never shared.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HR-01: Go through the onboarding deck as a new joiner would, in 08-PRESENTATION\BBM-STANDARD-ONBOARDING-V0.1.pptx. HR-02: Open the training table and one recording, in front page, Training. HR-03: Read guide 21 and its assessment, in 05-METHODOLOGIES-AND-GUIDELINES, 06-ASSESSMENTS.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Architecture uses most of the standard: the template, the libraries and the BIM checklist. Here is what the standard gives you. 1: Office Revit template (all disciplines), in BBM-GEN-TMP-R23-REV04.rte. 2: 889 families, 426 details, in 02-LIBRARIES catalogues. 3: Architecture modelling standard, in BBM-STD-58. 4: Your checklist sheets, in BBM-STD-68 ARC, design review ARC. On the right is the real page on the server: The family catalogue (02-LIBRARIES\01-FAMILIES\CATALOGUE.html). If there is time, open it live from the front page. Coming for you next: batch checks on many models, model compare between issues, tag declutter, one-run drawing sets.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New projects start from the office template and the 00-FOLDER-STRUCTURE copy. Files, views and sheets are named with the office codes (BBM-STD-93). Families and details come from the catalogues. Before an issue, the ARC sheet of the BIM checklist is filled and signed.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ARC-01: Start a test project from the office template, in 01-TEMPLATES\02-REVIT\BBM-GEN-TMP-R23-REV04.rte. ARC-02: Find and load a family and a detail from the catalogues, in 02-LIBRARIES\01-FAMILIES, 03-DETAILS. ARC-03: Fill the ARC sheet of the BIM checklist on a live model, in 07-QA-QC\01-BIM. ARC-04: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Interiors shares the office template and works with the finishes and FF&amp;E content. Here is what the standard gives you. 1: Office Revit template (all disciplines), in BBM-GEN-TMP-R23-REV04.rte. 2: 152 furniture, 61 lighting, 101 sanitary, in 02-LIBRARIES\01-FAMILIES. 3: Interiors modelling standard, in BBM-STD-62. 4: Your checklist sheets, in BBM-STD-68 ID, design review INT. On the right is the real page on the server: BIM checklist, sheet ID (07-QA-QC\01-BIM). If there is time, open it live from the front page. Coming for you next: floors and skirting built from rooms, finish schedules straight from the model.</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Finishes and FF&amp;E carry the office shared parameters (05-PARAMETERS). Finish schedules are read from the model. Furniture, lighting and sanitary families come from the catalogue. Before an issue, the ID sheet of the BIM checklist is filled and signed.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ID-01: Load furniture and lighting families from the catalogue, in 02-LIBRARIES\01-FAMILIES. ID-02: Fill the ID sheet of the BIM checklist on a live model, in 07-QA-QC\01-BIM. ID-03: Use the INT sheet of the design review checklist, in 07-QA-QC\02-DESIGN-REVIEW. ID-04: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Landscape has its own code (LSC), its own modelling standard and its own checklist sheets. Here is what the standard gives you. 1: Office Revit template (all disciplines), in BBM-GEN-TMP-R23-REV04.rte. 2: Landscape modelling standard, in BBM-STD-61. 3: Coordinates and survey rules, in BBM-STD-86 Georeferencing. 4: Your checklist sheets, in BBM-STD-68 LSC, design review LSC. On the right is the real page on the server: BIM checklist, sheet LSC (07-QA-QC\01-BIM). If there is time, open it live from the front page. Coming for you next: automatic layer fix for received survey and site DWGs (BABOOM CAD).</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Topography is built from the survey in the project coordinate system (BBM-STD-86). Planting and hardscape carry the office parameters for schedules. LSC is the landscape code in every file name (BBM-STD-93). Before an issue, the LSC sheet of the BIM checklist is filled and signed.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LSC-01: Set up a site model with the coordinate rules, in BBM-STD-86. LSC-02: Fill the LSC sheet of the BIM checklist on a live model, in 07-QA-QC\01-BIM. LSC-03: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Structure starts from the one office template and has its own plot styles and checklist sheets. Here is what the standard gives you. 1: Office Revit template (all disciplines), in BBM-GEN-TMP-R23-REV04.rte. 2: Structural plot styles, in 01-TEMPLATES\01-AUTOCAD (CTB). 3: Structural modelling standard, in BBM-STD-59. 4: Your checklist sheets, in BBM-STD-68 STR, design review STR. On the right is the real page on the server: BIM checklist, sheet STR (07-QA-QC\01-BIM). If there is time, open it live from the front page. Coming for you next: rebar placed by rule in columns, beams and footings.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Structural models start from the one office template (structural view templates and settings are in it). Grids, levels and coordinates follow the ARC model and BBM-STD-86. Members carry the office shared parameters (05-PARAMETERS). Before an issue, the STR sheet of the BIM checklist is filled and signed.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STR-01: Start a test model from the office template, in 01-TEMPLATES\02-REVIT\BBM-GEN-TMP-R23-REV04.rte. STR-02: Fill the STR sheet of the BIM checklist on a live model, in 07-QA-QC\01-BIM. STR-03: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MEP starts from the one office template and has the largest family group and the clash rules. Here is what the standard gives you. 1: Office Revit template (all disciplines), in BBM-GEN-TMP-R23-REV04.rte. 2: 232 equipment, 18 duct, 28 electrical, in 02-LIBRARIES\01-FAMILIES. 3: MEP modelling standard, in BBM-STD-60. 4: Clash matrix and checklist, in BBM-STD-50, BBM-STD-68 MEP. On the right is the real page on the server: BIM checklist, sheet MEP coordination (07-QA-QC\01-BIM). If there is time, open it live from the front page. Coming for you next: duct and pipe sizing from flow, routing between connectors.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MEP models start from the one office template (MEP systems, view templates and settings are in it). Clashes are run with the rules of the clash matrix (BBM-STD-50). System names follow the office code dictionary (BBM-STD-93). Before an issue, the MEP coordination sheet is filled and signed.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MEP-01: Start a test model from the office template, in 01-TEMPLATES\02-REVIT\BBM-GEN-TMP-R23-REV04.rte. MEP-02: Run a clash test with the clash matrix rules, in BBM-STD-50. MEP-03: Fill the MEP coordination sheet on a live model, in 07-QA-QC\01-BIM. MEP-04: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Fire and life safety has its own code (FLS), a design review sheet and a Civil Defence checklist. Here is what the standard gives you. 1: UAE authority submissions annex, in BBM-STD-85. 2: Civil Defence checklist, in 07-QA-QC\06-SUBMISSIONS. 3: Design review FLS sheet, in 07-QA-QC\02-DESIGN-REVIEW. 4: Codes index, 1,286 entries, in 04-REFERENCES\00-CODES-AND-REGULATIONS. On the right is the real page on the server: Authority submissions checklist, sheet Civil Defence (07-QA-QC\06-SUBMISSIONS). If there is time, open it live from the front page. Coming for you next: code and authority checks against the office codes index.</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Fire rating is a parameter in whole minutes on every rated element. The UAE Fire &amp; Life Safety Code edition is recorded at project start. FLS is the fire and life safety code in every file name (BBM-STD-93). The FLS design review sheet is signed before each submission.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FLS-01: Use the Civil Defence sheet on the next submission, in 07-QA-QC\06-SUBMISSIONS. FLS-02: Use the FLS design review sheet, in 07-QA-QC\02-DESIGN-REVIEW. FLS-03: Search the codes index for the codes you use, in 04-REFERENCES\00-CODES-AND-REGULATIONS. FLS-04: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Quantity surveying gets quantities that come from the model with the office classification on each element. Here is what the standard gives you. 1: Quantities and 5D standard, in BBM-STD-78. 2: Parameters and classification, in BBM-STD-72, 05-PARAMETERS. 3: Master specification sections, in 02-LIBRARIES\11-SPECIFICATIONS. 4: Area rules (GIA/NIA), in BBM-STD-01 Manual. On the right is the real page on the server: The shared parameters catalogue (02-LIBRARIES\05-PARAMETERS\CATALOGUE.html). If there is time, open it live from the front page. Coming for you next: model compare between issues, feeding the quantity changes.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Quantities are taken from the model, using the classification code on each element. Model quantities are checked against BBM-STD-78 before use. BOQ items point to the master specification sections. Coming: take-off and BOQ export buttons on the ribbon.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QS-01: Take quantities from a live model with the classification codes, in BBM-STD-78, 05-PARAMETERS. QS-02: Look up parameters in the parameters catalogue, in 02-LIBRARIES\05-PARAMETERS. QS-03: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Specifications get the office master sections by MasterFormat division and the approved vendor lists. Here is what the standard gives you. 1: 557 master specification sections, in 11-SPECIFICATIONS\01-MASTER-SPECS-BY-DIVISION. 2: 10 approved vendor lists, in 11-SPECIFICATIONS\02-APPROVED-VENDORS. 3: Specification checklist, in 07-QA-QC\04-SPECIFICATIONS. 4: MasterFormat and NBS references, in 11-SPECIFICATIONS\00-FRAMEWORKS. On the right is the real page on the server: The specifications catalogue (02-LIBRARIES\11-SPECIFICATIONS\CATALOGUE.html). If there is time, open it live from the front page. Coming for you next: specification drafts written from the office master sections.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Project specifications start from the office master sections. Each section is checked with the specification checklist before issue. Vendor lists are kept in one place. Coming: buttons that link model elements to spec sections.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SPC-01: Start the next project specification from the master sections, in 11-SPECIFICATIONS\01-MASTER-SPECS-BY-DIVISION. SPC-02: Check a section with the specification checklist, in 07-QA-QC\04-SPECIFICATIONS. SPC-03: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Sustainability gets one checklist for Estidama, Al Sa'fat and LEED, and the rating target in the BEP. Here is what the standard gives you. 1: Sustainability checklist, in 07-QA-QC\05-SUSTAINABILITY. 2: Estidama, Al Sa'fat and LEED sheets, in one workbook. 3: Analysis and sustainability standard, in BBM-STD-81. 4: Rating target in the BEP, in BBM-STD-10. On the right is the real page on the server: Sustainability checklist, sheet Estidama design (07-QA-QC\05-SUSTAINABILITY). If there is time, open it live from the front page. Coming for you next: the standard watch: rating and code changes flagged automatically.</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The rating target (Pearl or Sa'fa level) is set in the BEP at project start. Credit evidence is taken from the model where it can be. The sustainability checklist is signed at design and at construction. Coming: Pearl Credits and energy export buttons on the ribbon. The strip at the bottom is the ribbon design for your discipline; it is not built yet.</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SUS-01: Use the sustainability checklist on a live project, in 07-QA-QC\05-SUSTAINABILITY. SUS-02: Read BBM-STD-81 Analysis and sustainability, in 04-DOCUMENTS. SUS-03: Use the BABOOM ribbon when it reaches your PC (coming), in BABOOM Tools / BABOOM Engineering tab in Revit.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Document control gets the office forms, the naming codes and one checklist for registers and transmittals. Here is what the standard gives you. 1: 25 forms: transmittal, RFI, site, in 01-TEMPLATES\04-DOCUMENT-CONTROL. 2: Document control checklist, in 07-QA-QC\08-DOCUMENT-CONTROL. 3: Codes and suitability (SU-*), in BBM-STD-93, BBM-STD-57. 4: Records retention, in BBM-STD-90. On the right is the real page on the server: The forms catalogue (01-TEMPLATES\04-DOCUMENT-CONTROL\CATALOGUE.html). If there is time, open it live from the front page. Coming for you next: a drawing register filled from Revit sheets and a transmittal log from each print set.</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Every issue goes out with an office transmittal. File names are checked against the office codes before they leave. Records are kept for the periods in BBM-STD-90. The 13 project trackers (register, transmittals, RFI, NOC, meetings) are in 03-TRACKERS.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DC-01: Use the office transmittal form on the next issue, in 01-TEMPLATES\04-DOCUMENT-CONTROL. DC-02: Check one register with the document control checklist, in 07-QA-QC\08-DOCUMENT-CONTROL. DC-03: Run one project on the drawing register and transmittal tracker, in 04-DOCUMENT-CONTROL\03-TRACKERS.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Site supervision gets the office supervision forms and one checklist from mobilisation to completion. Here is what the standard gives you. 1: 8 supervision forms, in 04-DOCUMENT-CONTROL\02-SUPERVISION-FORMS. 2: Site supervision checklist, in 07-QA-QC\07-SUPERVISION. 3: Quality procedures, in BBM-STD-97 QP-01 to QP-15. 4: Handover and asset information, in BBM-STD-75. On the right is the real page on the server: Site supervision checklist, sheet Inspections (07-QA-QC\07-SUPERVISION). If there is time, open it live from the front page. Coming for you next: RFI and submittal rows from emails, NOC expiry from portal emails, meeting actions from transcripts.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concrete changes for your team. Inspection requests, NCRs and handover certificates use the office forms. Hold and witness points follow the inspections sheet. Handover records follow BBM-STD-75. Inspection requests and NCRs are logged in the office trackers (03-TRACKERS).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to try. SITE-01: Use the inspection request and NCR forms on site, in 04-DOCUMENT-CONTROL\02-SUPERVISION-FORMS. SITE-02: Use the inspections sheet of the site supervision checklist, in 07-QA-QC\07-SUPERVISION. SITE-03: Log inspections and NCRs in the office trackers, in 04-DOCUMENT-CONTROL\03-TRACKERS. Nothing else is needed from you. Write what works and what does not in the feedback log, or in the Comment column of the checklist you used; the BIM team answers every comment and publishes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appendix lists what each department can try, in one table. The same list is on the Try this sheet of the feedback log in 08-PRESENTATION.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appendix lists what each department can try, in one table. The same list is on the Try this sheet of the feedback log in 08-PRESENTATION.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appendix lists what each department can try, in one table. The same list is on the Try this sheet of the feedback log in 08-PRESENTATION.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appendix lists what each department can try, in one table. The same list is on the Try this sheet of the feedback log in 08-PRESENTATION.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ribbon, next. 22 tools that none of the studied Revit tabs have, and 25 new buttons from the same study. Batch run on many models: checks, exports, purges and upgrades across a project folder; it saves opening each model by hand. Model compare: what was added, deleted or changed between two issues; it saves checking changes by eye. Transmittal from the issue: the transmittal built from the issued sheet set and revisions; it saves typing each transmittal. Tag declutter: overlapping tags and leaders moved clear at issue; it saves moving tags one by one. The picture is the real thing we already have, which this builds on.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Trackers that fill themselves. The trackers are on the share today. Next, the rows come in by themselves. Drawing register and transmittal log: rows from the Revit sheets and from each print set; it saves copying sheet lists by hand. RFI and submittal rows: read from the project emails; it saves re-typing every email. NOC expiry: dates read from the authority portal emails; it saves missed expiry dates. Meeting actions and handover: actions from meeting transcripts; COBie handover from the model; it saves writing minutes and handover sheets. The picture is the real thing we already have, which this builds on.</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 and Revit in step. BABOOM CAD already reads every drawing in a folder and reports. Next, it fixes. Automatic layer fix: renames layers from the BBM-STD-66 mapping table; it saves renaming layers by hand. DWG export per standard: Revit sheets exported straight to the office layers and folders; it saves cleaning every exported DWG. Folder split kept in order: drawings placed in the office CAD split on save; it saves hunting for drawings. The picture is the real thing we already have, which this builds on.</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on our own PCs. The models and the render farm run on office PCs today. Render batches: many views and camera angles split across idle GPU PCs; it saves waiting on one PC. Meeting notes to actions: transcripts turned into the meetings tracker; it saves writing minutes. Email and spec drafts: replies in the house format; spec sections from the master text; it saves first drafts. Code and authority checks: the model checked against the codes index; a person signs; it saves searching codes by hand. The picture is the real thing we already have, which this builds on.</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Keeping everything current. One place, kept current without anyone chasing it. Tools update themselves: every office PC gets the current BABOOM Tools and BABOOM CAD; it saves installing by hand on each PC. Family library growth: new families classified and previewed as they arrive; it saves searching for unnamed families. Standard watch: laws and codes in the 1,286-entry codes index re-checked automatically; it saves working to an old edition. The picture is the real thing we already have, which this builds on.</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feedback works. Try the standard on real work. Write what works and what does not in the feedback log in 08-PRESENTATION, or in the Comment column of the checklist you used. The BIM team answers every comment in the same log, and the fixes land in the next version on the server.</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Questions are welcome now. Everything is on the server at the address on the screen, and feedback goes in the feedback log.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Inter"/>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Inter"/>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Inter"/>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Inter"/>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Inter"/>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Inter"/>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Inter"/>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Inter"/>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Inter"/>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jp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 Id="rId11" Type="http://schemas.openxmlformats.org/officeDocument/2006/relationships/image" Target="../media/image15.png"/><Relationship Id="rId12" Type="http://schemas.openxmlformats.org/officeDocument/2006/relationships/image" Target="../media/image16.png"/><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9.jpg"/><Relationship Id="rId4" Type="http://schemas.openxmlformats.org/officeDocument/2006/relationships/image" Target="../media/image7.jp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5.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6.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7.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8.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9.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0.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1.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4.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5.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6.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7.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8.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9.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0.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1.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2.png"/><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0.pn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3.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4.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086600" y="0"/>
            <a:ext cx="5105095" cy="6858000"/>
          </a:xfrm>
          <a:prstGeom prst="rect">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bbm-logo-colour.png"/>
          <p:cNvPicPr>
            <a:picLocks noChangeAspect="1"/>
          </p:cNvPicPr>
          <p:nvPr/>
        </p:nvPicPr>
        <p:blipFill>
          <a:blip r:embed="rId2"/>
          <a:stretch>
            <a:fillRect/>
          </a:stretch>
        </p:blipFill>
        <p:spPr>
          <a:xfrm>
            <a:off x="640080" y="548640"/>
            <a:ext cx="1828800" cy="574548"/>
          </a:xfrm>
          <a:prstGeom prst="rect">
            <a:avLst/>
          </a:prstGeom>
        </p:spPr>
      </p:pic>
      <p:sp>
        <p:nvSpPr>
          <p:cNvPr id="5" name="TextBox 4"/>
          <p:cNvSpPr txBox="1"/>
          <p:nvPr/>
        </p:nvSpPr>
        <p:spPr>
          <a:xfrm>
            <a:off x="640080" y="2331720"/>
            <a:ext cx="6217920" cy="822960"/>
          </a:xfrm>
          <a:prstGeom prst="rect">
            <a:avLst/>
          </a:prstGeom>
          <a:noFill/>
        </p:spPr>
        <p:txBody>
          <a:bodyPr wrap="square" lIns="0" rIns="0" tIns="0" bIns="0" anchor="t">
            <a:spAutoFit/>
          </a:bodyPr>
          <a:lstStyle/>
          <a:p>
            <a:pPr algn="l"/>
            <a:r>
              <a:rPr sz="4400" b="1">
                <a:solidFill>
                  <a:srgbClr val="14130F"/>
                </a:solidFill>
                <a:latin typeface="Inter"/>
              </a:rPr>
              <a:t>BABOOM BIM Standard</a:t>
            </a:r>
          </a:p>
        </p:txBody>
      </p:sp>
      <p:sp>
        <p:nvSpPr>
          <p:cNvPr id="6" name="TextBox 5"/>
          <p:cNvSpPr txBox="1"/>
          <p:nvPr/>
        </p:nvSpPr>
        <p:spPr>
          <a:xfrm>
            <a:off x="640080" y="3108960"/>
            <a:ext cx="6309360" cy="914400"/>
          </a:xfrm>
          <a:prstGeom prst="rect">
            <a:avLst/>
          </a:prstGeom>
          <a:noFill/>
        </p:spPr>
        <p:txBody>
          <a:bodyPr wrap="square" lIns="0" rIns="0" tIns="0" bIns="0" anchor="t">
            <a:spAutoFit/>
          </a:bodyPr>
          <a:lstStyle/>
          <a:p>
            <a:pPr algn="l"/>
            <a:r>
              <a:rPr sz="2100" b="0">
                <a:solidFill>
                  <a:srgbClr val="111113"/>
                </a:solidFill>
                <a:latin typeface="Inter"/>
              </a:rPr>
              <a:t>What it is, what it gives each department, and what to try</a:t>
            </a:r>
          </a:p>
        </p:txBody>
      </p:sp>
      <p:sp>
        <p:nvSpPr>
          <p:cNvPr id="7" name="Rectangle 6"/>
          <p:cNvSpPr/>
          <p:nvPr/>
        </p:nvSpPr>
        <p:spPr>
          <a:xfrm>
            <a:off x="640080" y="4224528"/>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4434840"/>
            <a:ext cx="6035040" cy="822960"/>
          </a:xfrm>
          <a:prstGeom prst="rect">
            <a:avLst/>
          </a:prstGeom>
          <a:noFill/>
        </p:spPr>
        <p:txBody>
          <a:bodyPr wrap="square" lIns="0" rIns="0" tIns="0" bIns="0" anchor="t">
            <a:spAutoFit/>
          </a:bodyPr>
          <a:lstStyle/>
          <a:p>
            <a:pPr algn="l">
              <a:spcAft>
                <a:spcPts val="400"/>
              </a:spcAft>
            </a:pPr>
            <a:r>
              <a:rPr sz="1400" b="0">
                <a:solidFill>
                  <a:srgbClr val="3A3A3C"/>
                </a:solidFill>
                <a:latin typeface="Inter"/>
              </a:rPr>
              <a:t>V0.1  ·  try it and send feedback  ·  November 2026</a:t>
            </a:r>
          </a:p>
          <a:p>
            <a:pPr algn="l">
              <a:spcAft>
                <a:spcPts val="400"/>
              </a:spcAft>
            </a:pPr>
            <a:r>
              <a:rPr sz="1400" b="0">
                <a:solidFill>
                  <a:srgbClr val="3A3A3C"/>
                </a:solidFill>
                <a:latin typeface="Inter"/>
              </a:rPr>
              <a:t>Presented by Ahmed Fargaly, BIM</a:t>
            </a:r>
          </a:p>
        </p:txBody>
      </p:sp>
      <p:pic>
        <p:nvPicPr>
          <p:cNvPr id="9" name="Picture 8" descr="front-door.png"/>
          <p:cNvPicPr>
            <a:picLocks noChangeAspect="1"/>
          </p:cNvPicPr>
          <p:nvPr/>
        </p:nvPicPr>
        <p:blipFill>
          <a:blip r:embed="rId3"/>
          <a:stretch>
            <a:fillRect/>
          </a:stretch>
        </p:blipFill>
        <p:spPr>
          <a:xfrm>
            <a:off x="7452360" y="2076545"/>
            <a:ext cx="4327855" cy="2704909"/>
          </a:xfrm>
          <a:prstGeom prst="rect">
            <a:avLst/>
          </a:prstGeom>
        </p:spPr>
      </p:pic>
      <p:sp>
        <p:nvSpPr>
          <p:cNvPr id="10" name="Rectangle 9"/>
          <p:cNvSpPr/>
          <p:nvPr/>
        </p:nvSpPr>
        <p:spPr>
          <a:xfrm>
            <a:off x="7452360" y="2076545"/>
            <a:ext cx="4327855" cy="270490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52360" y="5897880"/>
            <a:ext cx="4327855" cy="274320"/>
          </a:xfrm>
          <a:prstGeom prst="rect">
            <a:avLst/>
          </a:prstGeom>
          <a:noFill/>
        </p:spPr>
        <p:txBody>
          <a:bodyPr wrap="square" lIns="0" rIns="0" tIns="0" bIns="0" anchor="t">
            <a:spAutoFit/>
          </a:bodyPr>
          <a:lstStyle/>
          <a:p>
            <a:pPr algn="l"/>
            <a:r>
              <a:rPr sz="1000" b="0">
                <a:solidFill>
                  <a:srgbClr val="3A3A3C"/>
                </a:solidFill>
                <a:latin typeface="Inter"/>
              </a:rPr>
              <a:t>The front page: BABOOM-BIM-STANDARD\index.html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Today</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a:t>
            </a:r>
          </a:p>
        </p:txBody>
      </p:sp>
      <p:sp>
        <p:nvSpPr>
          <p:cNvPr id="9" name="Rounded Rectangle 8"/>
          <p:cNvSpPr/>
          <p:nvPr/>
        </p:nvSpPr>
        <p:spPr>
          <a:xfrm>
            <a:off x="548640" y="1691640"/>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691640"/>
            <a:ext cx="502920" cy="502920"/>
          </a:xfrm>
          <a:prstGeom prst="rect">
            <a:avLst/>
          </a:prstGeom>
          <a:noFill/>
        </p:spPr>
        <p:txBody>
          <a:bodyPr wrap="square" lIns="0" rIns="0" tIns="0" bIns="0" anchor="ctr">
            <a:spAutoFit/>
          </a:bodyPr>
          <a:lstStyle/>
          <a:p>
            <a:pPr algn="ctr"/>
            <a:r>
              <a:rPr sz="2000" b="1">
                <a:solidFill>
                  <a:srgbClr val="FFFFFF"/>
                </a:solidFill>
                <a:latin typeface="Inter"/>
              </a:rPr>
              <a:t>1</a:t>
            </a:r>
          </a:p>
        </p:txBody>
      </p:sp>
      <p:sp>
        <p:nvSpPr>
          <p:cNvPr id="11" name="TextBox 10"/>
          <p:cNvSpPr txBox="1"/>
          <p:nvPr/>
        </p:nvSpPr>
        <p:spPr>
          <a:xfrm>
            <a:off x="1280160" y="1691640"/>
            <a:ext cx="6583680" cy="502920"/>
          </a:xfrm>
          <a:prstGeom prst="rect">
            <a:avLst/>
          </a:prstGeom>
          <a:noFill/>
        </p:spPr>
        <p:txBody>
          <a:bodyPr wrap="square" lIns="0" rIns="0" tIns="0" bIns="0" anchor="ctr">
            <a:spAutoFit/>
          </a:bodyPr>
          <a:lstStyle/>
          <a:p>
            <a:pPr algn="l"/>
            <a:r>
              <a:rPr sz="2000" b="0">
                <a:solidFill>
                  <a:srgbClr val="14130F"/>
                </a:solidFill>
                <a:latin typeface="Inter"/>
              </a:rPr>
              <a:t>Why one standard</a:t>
            </a:r>
          </a:p>
        </p:txBody>
      </p:sp>
      <p:sp>
        <p:nvSpPr>
          <p:cNvPr id="12" name="Rounded Rectangle 11"/>
          <p:cNvSpPr/>
          <p:nvPr/>
        </p:nvSpPr>
        <p:spPr>
          <a:xfrm>
            <a:off x="548640" y="2350008"/>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2350008"/>
            <a:ext cx="502920" cy="502920"/>
          </a:xfrm>
          <a:prstGeom prst="rect">
            <a:avLst/>
          </a:prstGeom>
          <a:noFill/>
        </p:spPr>
        <p:txBody>
          <a:bodyPr wrap="square" lIns="0" rIns="0" tIns="0" bIns="0" anchor="ctr">
            <a:spAutoFit/>
          </a:bodyPr>
          <a:lstStyle/>
          <a:p>
            <a:pPr algn="ctr"/>
            <a:r>
              <a:rPr sz="2000" b="1">
                <a:solidFill>
                  <a:srgbClr val="FFFFFF"/>
                </a:solidFill>
                <a:latin typeface="Inter"/>
              </a:rPr>
              <a:t>2</a:t>
            </a:r>
          </a:p>
        </p:txBody>
      </p:sp>
      <p:sp>
        <p:nvSpPr>
          <p:cNvPr id="14" name="TextBox 13"/>
          <p:cNvSpPr txBox="1"/>
          <p:nvPr/>
        </p:nvSpPr>
        <p:spPr>
          <a:xfrm>
            <a:off x="1280160" y="2350008"/>
            <a:ext cx="6583680" cy="502920"/>
          </a:xfrm>
          <a:prstGeom prst="rect">
            <a:avLst/>
          </a:prstGeom>
          <a:noFill/>
        </p:spPr>
        <p:txBody>
          <a:bodyPr wrap="square" lIns="0" rIns="0" tIns="0" bIns="0" anchor="ctr">
            <a:spAutoFit/>
          </a:bodyPr>
          <a:lstStyle/>
          <a:p>
            <a:pPr algn="l"/>
            <a:r>
              <a:rPr sz="2000" b="0">
                <a:solidFill>
                  <a:srgbClr val="14130F"/>
                </a:solidFill>
                <a:latin typeface="Inter"/>
              </a:rPr>
              <a:t>What is in it</a:t>
            </a:r>
          </a:p>
        </p:txBody>
      </p:sp>
      <p:sp>
        <p:nvSpPr>
          <p:cNvPr id="15" name="Rounded Rectangle 14"/>
          <p:cNvSpPr/>
          <p:nvPr/>
        </p:nvSpPr>
        <p:spPr>
          <a:xfrm>
            <a:off x="548640" y="3008376"/>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3008376"/>
            <a:ext cx="502920" cy="502920"/>
          </a:xfrm>
          <a:prstGeom prst="rect">
            <a:avLst/>
          </a:prstGeom>
          <a:noFill/>
        </p:spPr>
        <p:txBody>
          <a:bodyPr wrap="square" lIns="0" rIns="0" tIns="0" bIns="0" anchor="ctr">
            <a:spAutoFit/>
          </a:bodyPr>
          <a:lstStyle/>
          <a:p>
            <a:pPr algn="ctr"/>
            <a:r>
              <a:rPr sz="2000" b="1">
                <a:solidFill>
                  <a:srgbClr val="FFFFFF"/>
                </a:solidFill>
                <a:latin typeface="Inter"/>
              </a:rPr>
              <a:t>3</a:t>
            </a:r>
          </a:p>
        </p:txBody>
      </p:sp>
      <p:sp>
        <p:nvSpPr>
          <p:cNvPr id="17" name="TextBox 16"/>
          <p:cNvSpPr txBox="1"/>
          <p:nvPr/>
        </p:nvSpPr>
        <p:spPr>
          <a:xfrm>
            <a:off x="1280160" y="3008376"/>
            <a:ext cx="6583680" cy="502920"/>
          </a:xfrm>
          <a:prstGeom prst="rect">
            <a:avLst/>
          </a:prstGeom>
          <a:noFill/>
        </p:spPr>
        <p:txBody>
          <a:bodyPr wrap="square" lIns="0" rIns="0" tIns="0" bIns="0" anchor="ctr">
            <a:spAutoFit/>
          </a:bodyPr>
          <a:lstStyle/>
          <a:p>
            <a:pPr algn="l"/>
            <a:r>
              <a:rPr sz="2000" b="0">
                <a:solidFill>
                  <a:srgbClr val="14130F"/>
                </a:solidFill>
                <a:latin typeface="Inter"/>
              </a:rPr>
              <a:t>Where to find it</a:t>
            </a:r>
          </a:p>
        </p:txBody>
      </p:sp>
      <p:sp>
        <p:nvSpPr>
          <p:cNvPr id="18" name="Rounded Rectangle 17"/>
          <p:cNvSpPr/>
          <p:nvPr/>
        </p:nvSpPr>
        <p:spPr>
          <a:xfrm>
            <a:off x="548640" y="3666744"/>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666744"/>
            <a:ext cx="502920" cy="502920"/>
          </a:xfrm>
          <a:prstGeom prst="rect">
            <a:avLst/>
          </a:prstGeom>
          <a:noFill/>
        </p:spPr>
        <p:txBody>
          <a:bodyPr wrap="square" lIns="0" rIns="0" tIns="0" bIns="0" anchor="ctr">
            <a:spAutoFit/>
          </a:bodyPr>
          <a:lstStyle/>
          <a:p>
            <a:pPr algn="ctr"/>
            <a:r>
              <a:rPr sz="2000" b="1">
                <a:solidFill>
                  <a:srgbClr val="FFFFFF"/>
                </a:solidFill>
                <a:latin typeface="Inter"/>
              </a:rPr>
              <a:t>4</a:t>
            </a:r>
          </a:p>
        </p:txBody>
      </p:sp>
      <p:sp>
        <p:nvSpPr>
          <p:cNvPr id="20" name="TextBox 19"/>
          <p:cNvSpPr txBox="1"/>
          <p:nvPr/>
        </p:nvSpPr>
        <p:spPr>
          <a:xfrm>
            <a:off x="1280160" y="3666744"/>
            <a:ext cx="6583680" cy="502920"/>
          </a:xfrm>
          <a:prstGeom prst="rect">
            <a:avLst/>
          </a:prstGeom>
          <a:noFill/>
        </p:spPr>
        <p:txBody>
          <a:bodyPr wrap="square" lIns="0" rIns="0" tIns="0" bIns="0" anchor="ctr">
            <a:spAutoFit/>
          </a:bodyPr>
          <a:lstStyle/>
          <a:p>
            <a:pPr algn="l"/>
            <a:r>
              <a:rPr sz="2000" b="0">
                <a:solidFill>
                  <a:srgbClr val="14130F"/>
                </a:solidFill>
                <a:latin typeface="Inter"/>
              </a:rPr>
              <a:t>How it works day to day</a:t>
            </a:r>
          </a:p>
        </p:txBody>
      </p:sp>
      <p:sp>
        <p:nvSpPr>
          <p:cNvPr id="21" name="Rounded Rectangle 20"/>
          <p:cNvSpPr/>
          <p:nvPr/>
        </p:nvSpPr>
        <p:spPr>
          <a:xfrm>
            <a:off x="548640" y="4325112"/>
            <a:ext cx="502920" cy="502920"/>
          </a:xfrm>
          <a:prstGeom prst="roundRect">
            <a:avLst>
              <a:gd name="adj" fmla="val 7272"/>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8640" y="4325112"/>
            <a:ext cx="502920" cy="502920"/>
          </a:xfrm>
          <a:prstGeom prst="rect">
            <a:avLst/>
          </a:prstGeom>
          <a:noFill/>
        </p:spPr>
        <p:txBody>
          <a:bodyPr wrap="square" lIns="0" rIns="0" tIns="0" bIns="0" anchor="ctr">
            <a:spAutoFit/>
          </a:bodyPr>
          <a:lstStyle/>
          <a:p>
            <a:pPr algn="ctr"/>
            <a:r>
              <a:rPr sz="2000" b="1">
                <a:solidFill>
                  <a:srgbClr val="FFFFFF"/>
                </a:solidFill>
                <a:latin typeface="Inter"/>
              </a:rPr>
              <a:t>5</a:t>
            </a:r>
          </a:p>
        </p:txBody>
      </p:sp>
      <p:sp>
        <p:nvSpPr>
          <p:cNvPr id="23" name="TextBox 22"/>
          <p:cNvSpPr txBox="1"/>
          <p:nvPr/>
        </p:nvSpPr>
        <p:spPr>
          <a:xfrm>
            <a:off x="1280160" y="4215384"/>
            <a:ext cx="6583680" cy="722376"/>
          </a:xfrm>
          <a:prstGeom prst="rect">
            <a:avLst/>
          </a:prstGeom>
          <a:noFill/>
        </p:spPr>
        <p:txBody>
          <a:bodyPr wrap="square" lIns="0" rIns="0" tIns="0" bIns="0" anchor="ctr">
            <a:spAutoFit/>
          </a:bodyPr>
          <a:lstStyle/>
          <a:p>
            <a:pPr algn="l"/>
            <a:r>
              <a:rPr sz="2000" b="1">
                <a:solidFill>
                  <a:srgbClr val="14130F"/>
                </a:solidFill>
                <a:latin typeface="Inter"/>
              </a:rPr>
              <a:t>Your department: what you get, what changes, what to try</a:t>
            </a:r>
          </a:p>
        </p:txBody>
      </p:sp>
      <p:sp>
        <p:nvSpPr>
          <p:cNvPr id="24" name="Rounded Rectangle 23"/>
          <p:cNvSpPr/>
          <p:nvPr/>
        </p:nvSpPr>
        <p:spPr>
          <a:xfrm>
            <a:off x="548640" y="4983479"/>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4983479"/>
            <a:ext cx="502920" cy="502920"/>
          </a:xfrm>
          <a:prstGeom prst="rect">
            <a:avLst/>
          </a:prstGeom>
          <a:noFill/>
        </p:spPr>
        <p:txBody>
          <a:bodyPr wrap="square" lIns="0" rIns="0" tIns="0" bIns="0" anchor="ctr">
            <a:spAutoFit/>
          </a:bodyPr>
          <a:lstStyle/>
          <a:p>
            <a:pPr algn="ctr"/>
            <a:r>
              <a:rPr sz="2000" b="1">
                <a:solidFill>
                  <a:srgbClr val="FFFFFF"/>
                </a:solidFill>
                <a:latin typeface="Inter"/>
              </a:rPr>
              <a:t>6</a:t>
            </a:r>
          </a:p>
        </p:txBody>
      </p:sp>
      <p:sp>
        <p:nvSpPr>
          <p:cNvPr id="26" name="TextBox 25"/>
          <p:cNvSpPr txBox="1"/>
          <p:nvPr/>
        </p:nvSpPr>
        <p:spPr>
          <a:xfrm>
            <a:off x="1280160" y="4983479"/>
            <a:ext cx="6583680" cy="502920"/>
          </a:xfrm>
          <a:prstGeom prst="rect">
            <a:avLst/>
          </a:prstGeom>
          <a:noFill/>
        </p:spPr>
        <p:txBody>
          <a:bodyPr wrap="square" lIns="0" rIns="0" tIns="0" bIns="0" anchor="ctr">
            <a:spAutoFit/>
          </a:bodyPr>
          <a:lstStyle/>
          <a:p>
            <a:pPr algn="l"/>
            <a:r>
              <a:rPr sz="2000" b="0">
                <a:solidFill>
                  <a:srgbClr val="14130F"/>
                </a:solidFill>
                <a:latin typeface="Inter"/>
              </a:rPr>
              <a:t>How to send feedback</a:t>
            </a:r>
          </a:p>
        </p:txBody>
      </p:sp>
      <p:sp>
        <p:nvSpPr>
          <p:cNvPr id="27" name="Rounded Rectangle 26"/>
          <p:cNvSpPr/>
          <p:nvPr/>
        </p:nvSpPr>
        <p:spPr>
          <a:xfrm>
            <a:off x="7680960" y="1691640"/>
            <a:ext cx="3962095" cy="3794760"/>
          </a:xfrm>
          <a:prstGeom prst="roundRect">
            <a:avLst>
              <a:gd name="adj" fmla="val 96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001000" y="1920240"/>
            <a:ext cx="3322015" cy="3474720"/>
          </a:xfrm>
          <a:prstGeom prst="rect">
            <a:avLst/>
          </a:prstGeom>
          <a:noFill/>
        </p:spPr>
        <p:txBody>
          <a:bodyPr wrap="square" lIns="0" rIns="0" tIns="0" bIns="0" anchor="t">
            <a:spAutoFit/>
          </a:bodyPr>
          <a:lstStyle/>
          <a:p>
            <a:pPr algn="l">
              <a:spcAft>
                <a:spcPts val="1200"/>
              </a:spcAft>
            </a:pPr>
            <a:r>
              <a:rPr sz="2000" b="1">
                <a:solidFill>
                  <a:srgbClr val="9A7B45"/>
                </a:solidFill>
                <a:latin typeface="Inter"/>
              </a:rPr>
              <a:t>Try it, send feedback</a:t>
            </a:r>
          </a:p>
          <a:p>
            <a:pPr algn="l">
              <a:spcAft>
                <a:spcPts val="1200"/>
              </a:spcAft>
            </a:pPr>
            <a:r>
              <a:rPr sz="1600" b="0">
                <a:solidFill>
                  <a:srgbClr val="14130F"/>
                </a:solidFill>
                <a:latin typeface="Inter"/>
              </a:rPr>
              <a:t>The standard is on the server and you can use it today.</a:t>
            </a:r>
          </a:p>
          <a:p>
            <a:pPr algn="l">
              <a:spcAft>
                <a:spcPts val="1200"/>
              </a:spcAft>
            </a:pPr>
            <a:r>
              <a:rPr sz="1600" b="0">
                <a:solidFill>
                  <a:srgbClr val="14130F"/>
                </a:solidFill>
                <a:latin typeface="Inter"/>
              </a:rPr>
              <a:t>The BIM team builds it and keeps it up to date.</a:t>
            </a:r>
          </a:p>
          <a:p>
            <a:pPr algn="l">
              <a:spcAft>
                <a:spcPts val="1200"/>
              </a:spcAft>
            </a:pPr>
            <a:r>
              <a:rPr sz="1600" b="0">
                <a:solidFill>
                  <a:srgbClr val="14130F"/>
                </a:solidFill>
                <a:latin typeface="Inter"/>
              </a:rPr>
              <a:t>Your feedback goes in one log; every comment gets an answer.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Why one standard</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a:t>
            </a:r>
          </a:p>
        </p:txBody>
      </p:sp>
      <p:sp>
        <p:nvSpPr>
          <p:cNvPr id="9" name="Rounded Rectangle 8"/>
          <p:cNvSpPr/>
          <p:nvPr/>
        </p:nvSpPr>
        <p:spPr>
          <a:xfrm>
            <a:off x="548640" y="1737360"/>
            <a:ext cx="3520440" cy="3291840"/>
          </a:xfrm>
          <a:prstGeom prst="roundRect">
            <a:avLst>
              <a:gd name="adj" fmla="val 1111"/>
            </a:avLst>
          </a:prstGeom>
          <a:solidFill>
            <a:srgbClr val="FFFFFF"/>
          </a:solid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2011680"/>
            <a:ext cx="2971800" cy="502920"/>
          </a:xfrm>
          <a:prstGeom prst="rect">
            <a:avLst/>
          </a:prstGeom>
          <a:noFill/>
        </p:spPr>
        <p:txBody>
          <a:bodyPr wrap="square" lIns="0" rIns="0" tIns="0" bIns="0" anchor="t">
            <a:spAutoFit/>
          </a:bodyPr>
          <a:lstStyle/>
          <a:p>
            <a:pPr algn="l"/>
            <a:r>
              <a:rPr sz="3000" b="1">
                <a:solidFill>
                  <a:srgbClr val="9A7B45"/>
                </a:solidFill>
                <a:latin typeface="Inter"/>
              </a:rPr>
              <a:t>01</a:t>
            </a:r>
          </a:p>
        </p:txBody>
      </p:sp>
      <p:sp>
        <p:nvSpPr>
          <p:cNvPr id="12" name="TextBox 11"/>
          <p:cNvSpPr txBox="1"/>
          <p:nvPr/>
        </p:nvSpPr>
        <p:spPr>
          <a:xfrm>
            <a:off x="822959" y="2743200"/>
            <a:ext cx="2971800" cy="822960"/>
          </a:xfrm>
          <a:prstGeom prst="rect">
            <a:avLst/>
          </a:prstGeom>
          <a:noFill/>
        </p:spPr>
        <p:txBody>
          <a:bodyPr wrap="square" lIns="0" rIns="0" tIns="0" bIns="0" anchor="t">
            <a:spAutoFit/>
          </a:bodyPr>
          <a:lstStyle/>
          <a:p>
            <a:pPr algn="l"/>
            <a:r>
              <a:rPr sz="2100" b="1">
                <a:solidFill>
                  <a:srgbClr val="14130F"/>
                </a:solidFill>
                <a:latin typeface="Inter"/>
              </a:rPr>
              <a:t>One way to start</a:t>
            </a:r>
          </a:p>
        </p:txBody>
      </p:sp>
      <p:sp>
        <p:nvSpPr>
          <p:cNvPr id="13" name="TextBox 12"/>
          <p:cNvSpPr txBox="1"/>
          <p:nvPr/>
        </p:nvSpPr>
        <p:spPr>
          <a:xfrm>
            <a:off x="822959" y="3611880"/>
            <a:ext cx="2971800" cy="1280160"/>
          </a:xfrm>
          <a:prstGeom prst="rect">
            <a:avLst/>
          </a:prstGeom>
          <a:noFill/>
        </p:spPr>
        <p:txBody>
          <a:bodyPr wrap="square" lIns="0" rIns="0" tIns="0" bIns="0" anchor="t">
            <a:spAutoFit/>
          </a:bodyPr>
          <a:lstStyle/>
          <a:p>
            <a:pPr algn="l"/>
            <a:r>
              <a:rPr sz="1500" b="0">
                <a:solidFill>
                  <a:srgbClr val="111113"/>
                </a:solidFill>
                <a:latin typeface="Inter"/>
              </a:rPr>
              <a:t>Every project starts from the same template and the same folder tree.</a:t>
            </a:r>
          </a:p>
        </p:txBody>
      </p:sp>
      <p:sp>
        <p:nvSpPr>
          <p:cNvPr id="14" name="Rounded Rectangle 13"/>
          <p:cNvSpPr/>
          <p:nvPr/>
        </p:nvSpPr>
        <p:spPr>
          <a:xfrm>
            <a:off x="4297679" y="1737360"/>
            <a:ext cx="3520440" cy="3291840"/>
          </a:xfrm>
          <a:prstGeom prst="roundRect">
            <a:avLst>
              <a:gd name="adj" fmla="val 1111"/>
            </a:avLst>
          </a:prstGeom>
          <a:solidFill>
            <a:srgbClr val="FFFFFF"/>
          </a:solid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297679"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1999" y="2011680"/>
            <a:ext cx="2971800" cy="502920"/>
          </a:xfrm>
          <a:prstGeom prst="rect">
            <a:avLst/>
          </a:prstGeom>
          <a:noFill/>
        </p:spPr>
        <p:txBody>
          <a:bodyPr wrap="square" lIns="0" rIns="0" tIns="0" bIns="0" anchor="t">
            <a:spAutoFit/>
          </a:bodyPr>
          <a:lstStyle/>
          <a:p>
            <a:pPr algn="l"/>
            <a:r>
              <a:rPr sz="3000" b="1">
                <a:solidFill>
                  <a:srgbClr val="9A7B45"/>
                </a:solidFill>
                <a:latin typeface="Inter"/>
              </a:rPr>
              <a:t>02</a:t>
            </a:r>
          </a:p>
        </p:txBody>
      </p:sp>
      <p:sp>
        <p:nvSpPr>
          <p:cNvPr id="17" name="TextBox 16"/>
          <p:cNvSpPr txBox="1"/>
          <p:nvPr/>
        </p:nvSpPr>
        <p:spPr>
          <a:xfrm>
            <a:off x="4571999" y="2743200"/>
            <a:ext cx="2971800" cy="822960"/>
          </a:xfrm>
          <a:prstGeom prst="rect">
            <a:avLst/>
          </a:prstGeom>
          <a:noFill/>
        </p:spPr>
        <p:txBody>
          <a:bodyPr wrap="square" lIns="0" rIns="0" tIns="0" bIns="0" anchor="t">
            <a:spAutoFit/>
          </a:bodyPr>
          <a:lstStyle/>
          <a:p>
            <a:pPr algn="l"/>
            <a:r>
              <a:rPr sz="2100" b="1">
                <a:solidFill>
                  <a:srgbClr val="14130F"/>
                </a:solidFill>
                <a:latin typeface="Inter"/>
              </a:rPr>
              <a:t>One way to name and find</a:t>
            </a:r>
          </a:p>
        </p:txBody>
      </p:sp>
      <p:sp>
        <p:nvSpPr>
          <p:cNvPr id="18" name="TextBox 17"/>
          <p:cNvSpPr txBox="1"/>
          <p:nvPr/>
        </p:nvSpPr>
        <p:spPr>
          <a:xfrm>
            <a:off x="4571999" y="3611880"/>
            <a:ext cx="2971800" cy="1280160"/>
          </a:xfrm>
          <a:prstGeom prst="rect">
            <a:avLst/>
          </a:prstGeom>
          <a:noFill/>
        </p:spPr>
        <p:txBody>
          <a:bodyPr wrap="square" lIns="0" rIns="0" tIns="0" bIns="0" anchor="t">
            <a:spAutoFit/>
          </a:bodyPr>
          <a:lstStyle/>
          <a:p>
            <a:pPr algn="l"/>
            <a:r>
              <a:rPr sz="1500" b="0">
                <a:solidFill>
                  <a:srgbClr val="111113"/>
                </a:solidFill>
                <a:latin typeface="Inter"/>
              </a:rPr>
              <a:t>Files, views and sheets use one set of codes; every library has a catalogue with search.</a:t>
            </a:r>
          </a:p>
        </p:txBody>
      </p:sp>
      <p:sp>
        <p:nvSpPr>
          <p:cNvPr id="19" name="Rounded Rectangle 18"/>
          <p:cNvSpPr/>
          <p:nvPr/>
        </p:nvSpPr>
        <p:spPr>
          <a:xfrm>
            <a:off x="8046719" y="1737360"/>
            <a:ext cx="3520440" cy="3291840"/>
          </a:xfrm>
          <a:prstGeom prst="roundRect">
            <a:avLst>
              <a:gd name="adj" fmla="val 1111"/>
            </a:avLst>
          </a:prstGeom>
          <a:solidFill>
            <a:srgbClr val="FFFFFF"/>
          </a:solid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046719"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21040" y="2011680"/>
            <a:ext cx="2971800" cy="502920"/>
          </a:xfrm>
          <a:prstGeom prst="rect">
            <a:avLst/>
          </a:prstGeom>
          <a:noFill/>
        </p:spPr>
        <p:txBody>
          <a:bodyPr wrap="square" lIns="0" rIns="0" tIns="0" bIns="0" anchor="t">
            <a:spAutoFit/>
          </a:bodyPr>
          <a:lstStyle/>
          <a:p>
            <a:pPr algn="l"/>
            <a:r>
              <a:rPr sz="3000" b="1">
                <a:solidFill>
                  <a:srgbClr val="9A7B45"/>
                </a:solidFill>
                <a:latin typeface="Inter"/>
              </a:rPr>
              <a:t>03</a:t>
            </a:r>
          </a:p>
        </p:txBody>
      </p:sp>
      <p:sp>
        <p:nvSpPr>
          <p:cNvPr id="22" name="TextBox 21"/>
          <p:cNvSpPr txBox="1"/>
          <p:nvPr/>
        </p:nvSpPr>
        <p:spPr>
          <a:xfrm>
            <a:off x="8321040" y="2743200"/>
            <a:ext cx="2971800" cy="822960"/>
          </a:xfrm>
          <a:prstGeom prst="rect">
            <a:avLst/>
          </a:prstGeom>
          <a:noFill/>
        </p:spPr>
        <p:txBody>
          <a:bodyPr wrap="square" lIns="0" rIns="0" tIns="0" bIns="0" anchor="t">
            <a:spAutoFit/>
          </a:bodyPr>
          <a:lstStyle/>
          <a:p>
            <a:pPr algn="l"/>
            <a:r>
              <a:rPr sz="2100" b="1">
                <a:solidFill>
                  <a:srgbClr val="14130F"/>
                </a:solidFill>
                <a:latin typeface="Inter"/>
              </a:rPr>
              <a:t>One way to check before we issue</a:t>
            </a:r>
          </a:p>
        </p:txBody>
      </p:sp>
      <p:sp>
        <p:nvSpPr>
          <p:cNvPr id="23" name="TextBox 22"/>
          <p:cNvSpPr txBox="1"/>
          <p:nvPr/>
        </p:nvSpPr>
        <p:spPr>
          <a:xfrm>
            <a:off x="8321040" y="3611880"/>
            <a:ext cx="2971800" cy="1280160"/>
          </a:xfrm>
          <a:prstGeom prst="rect">
            <a:avLst/>
          </a:prstGeom>
          <a:noFill/>
        </p:spPr>
        <p:txBody>
          <a:bodyPr wrap="square" lIns="0" rIns="0" tIns="0" bIns="0" anchor="t">
            <a:spAutoFit/>
          </a:bodyPr>
          <a:lstStyle/>
          <a:p>
            <a:pPr algn="l"/>
            <a:r>
              <a:rPr sz="1500" b="0">
                <a:solidFill>
                  <a:srgbClr val="111113"/>
                </a:solidFill>
                <a:latin typeface="Inter"/>
              </a:rPr>
              <a:t>One checklist per area, signed before anything leaves the office.</a:t>
            </a:r>
          </a:p>
        </p:txBody>
      </p:sp>
      <p:sp>
        <p:nvSpPr>
          <p:cNvPr id="24" name="TextBox 23"/>
          <p:cNvSpPr txBox="1"/>
          <p:nvPr/>
        </p:nvSpPr>
        <p:spPr>
          <a:xfrm>
            <a:off x="548640" y="5349240"/>
            <a:ext cx="11094415" cy="731520"/>
          </a:xfrm>
          <a:prstGeom prst="rect">
            <a:avLst/>
          </a:prstGeom>
          <a:noFill/>
        </p:spPr>
        <p:txBody>
          <a:bodyPr wrap="square" lIns="0" rIns="0" tIns="0" bIns="0" anchor="t">
            <a:spAutoFit/>
          </a:bodyPr>
          <a:lstStyle/>
          <a:p>
            <a:pPr algn="l"/>
            <a:r>
              <a:rPr sz="1600" b="0">
                <a:solidFill>
                  <a:srgbClr val="3A3A3C"/>
                </a:solidFill>
                <a:latin typeface="Inter"/>
              </a:rPr>
              <a:t>The office already has good templates, families and forms. The standard puts them in one place, under one set of rules.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is in it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a:t>
            </a:r>
          </a:p>
        </p:txBody>
      </p:sp>
      <p:sp>
        <p:nvSpPr>
          <p:cNvPr id="9" name="Rounded Rectangle 8"/>
          <p:cNvSpPr/>
          <p:nvPr/>
        </p:nvSpPr>
        <p:spPr>
          <a:xfrm>
            <a:off x="548640" y="169164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 y="1874520"/>
            <a:ext cx="2194560" cy="731520"/>
          </a:xfrm>
          <a:prstGeom prst="rect">
            <a:avLst/>
          </a:prstGeom>
          <a:noFill/>
        </p:spPr>
        <p:txBody>
          <a:bodyPr wrap="square" lIns="0" rIns="0" tIns="0" bIns="0" anchor="t">
            <a:spAutoFit/>
          </a:bodyPr>
          <a:lstStyle/>
          <a:p>
            <a:pPr algn="l"/>
            <a:r>
              <a:rPr sz="4000" b="1">
                <a:solidFill>
                  <a:srgbClr val="9A7B45"/>
                </a:solidFill>
                <a:latin typeface="Inter"/>
              </a:rPr>
              <a:t>77</a:t>
            </a:r>
          </a:p>
        </p:txBody>
      </p:sp>
      <p:sp>
        <p:nvSpPr>
          <p:cNvPr id="11" name="TextBox 10"/>
          <p:cNvSpPr txBox="1"/>
          <p:nvPr/>
        </p:nvSpPr>
        <p:spPr>
          <a:xfrm>
            <a:off x="777240" y="2651760"/>
            <a:ext cx="2286000" cy="548640"/>
          </a:xfrm>
          <a:prstGeom prst="rect">
            <a:avLst/>
          </a:prstGeom>
          <a:noFill/>
        </p:spPr>
        <p:txBody>
          <a:bodyPr wrap="square" lIns="0" rIns="0" tIns="0" bIns="0" anchor="t">
            <a:spAutoFit/>
          </a:bodyPr>
          <a:lstStyle/>
          <a:p>
            <a:pPr algn="l"/>
            <a:r>
              <a:rPr sz="1500" b="1">
                <a:solidFill>
                  <a:srgbClr val="14130F"/>
                </a:solidFill>
                <a:latin typeface="Inter"/>
              </a:rPr>
              <a:t>standards and guides</a:t>
            </a:r>
          </a:p>
        </p:txBody>
      </p:sp>
      <p:sp>
        <p:nvSpPr>
          <p:cNvPr id="12" name="TextBox 11"/>
          <p:cNvSpPr txBox="1"/>
          <p:nvPr/>
        </p:nvSpPr>
        <p:spPr>
          <a:xfrm>
            <a:off x="777240" y="3227832"/>
            <a:ext cx="2194560" cy="320040"/>
          </a:xfrm>
          <a:prstGeom prst="rect">
            <a:avLst/>
          </a:prstGeom>
          <a:noFill/>
        </p:spPr>
        <p:txBody>
          <a:bodyPr wrap="square" lIns="0" rIns="0" tIns="0" bIns="0" anchor="t">
            <a:spAutoFit/>
          </a:bodyPr>
          <a:lstStyle/>
          <a:p>
            <a:pPr algn="l"/>
            <a:r>
              <a:rPr sz="1100" b="0">
                <a:solidFill>
                  <a:srgbClr val="3A3A3C"/>
                </a:solidFill>
                <a:latin typeface="Consolas"/>
              </a:rPr>
              <a:t>04-DOCUMENTS</a:t>
            </a:r>
          </a:p>
        </p:txBody>
      </p:sp>
      <p:sp>
        <p:nvSpPr>
          <p:cNvPr id="13" name="Rounded Rectangle 12"/>
          <p:cNvSpPr/>
          <p:nvPr/>
        </p:nvSpPr>
        <p:spPr>
          <a:xfrm>
            <a:off x="3355848" y="169164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84448" y="1874520"/>
            <a:ext cx="2194560" cy="731520"/>
          </a:xfrm>
          <a:prstGeom prst="rect">
            <a:avLst/>
          </a:prstGeom>
          <a:noFill/>
        </p:spPr>
        <p:txBody>
          <a:bodyPr wrap="square" lIns="0" rIns="0" tIns="0" bIns="0" anchor="t">
            <a:spAutoFit/>
          </a:bodyPr>
          <a:lstStyle/>
          <a:p>
            <a:pPr algn="l"/>
            <a:r>
              <a:rPr sz="4000" b="1">
                <a:solidFill>
                  <a:srgbClr val="9A7B45"/>
                </a:solidFill>
                <a:latin typeface="Inter"/>
              </a:rPr>
              <a:t>889</a:t>
            </a:r>
          </a:p>
        </p:txBody>
      </p:sp>
      <p:sp>
        <p:nvSpPr>
          <p:cNvPr id="15" name="TextBox 14"/>
          <p:cNvSpPr txBox="1"/>
          <p:nvPr/>
        </p:nvSpPr>
        <p:spPr>
          <a:xfrm>
            <a:off x="3584448" y="2651760"/>
            <a:ext cx="2286000" cy="548640"/>
          </a:xfrm>
          <a:prstGeom prst="rect">
            <a:avLst/>
          </a:prstGeom>
          <a:noFill/>
        </p:spPr>
        <p:txBody>
          <a:bodyPr wrap="square" lIns="0" rIns="0" tIns="0" bIns="0" anchor="t">
            <a:spAutoFit/>
          </a:bodyPr>
          <a:lstStyle/>
          <a:p>
            <a:pPr algn="l"/>
            <a:r>
              <a:rPr sz="1500" b="1">
                <a:solidFill>
                  <a:srgbClr val="14130F"/>
                </a:solidFill>
                <a:latin typeface="Inter"/>
              </a:rPr>
              <a:t>Revit families</a:t>
            </a:r>
          </a:p>
        </p:txBody>
      </p:sp>
      <p:sp>
        <p:nvSpPr>
          <p:cNvPr id="16" name="TextBox 15"/>
          <p:cNvSpPr txBox="1"/>
          <p:nvPr/>
        </p:nvSpPr>
        <p:spPr>
          <a:xfrm>
            <a:off x="3584448" y="3227832"/>
            <a:ext cx="2194560" cy="320040"/>
          </a:xfrm>
          <a:prstGeom prst="rect">
            <a:avLst/>
          </a:prstGeom>
          <a:noFill/>
        </p:spPr>
        <p:txBody>
          <a:bodyPr wrap="square" lIns="0" rIns="0" tIns="0" bIns="0" anchor="t">
            <a:spAutoFit/>
          </a:bodyPr>
          <a:lstStyle/>
          <a:p>
            <a:pPr algn="l"/>
            <a:r>
              <a:rPr sz="1100" b="0">
                <a:solidFill>
                  <a:srgbClr val="3A3A3C"/>
                </a:solidFill>
                <a:latin typeface="Consolas"/>
              </a:rPr>
              <a:t>02-LIBRARIES</a:t>
            </a:r>
          </a:p>
        </p:txBody>
      </p:sp>
      <p:sp>
        <p:nvSpPr>
          <p:cNvPr id="17" name="Rounded Rectangle 16"/>
          <p:cNvSpPr/>
          <p:nvPr/>
        </p:nvSpPr>
        <p:spPr>
          <a:xfrm>
            <a:off x="6163055" y="169164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91655" y="1874520"/>
            <a:ext cx="2194560" cy="731520"/>
          </a:xfrm>
          <a:prstGeom prst="rect">
            <a:avLst/>
          </a:prstGeom>
          <a:noFill/>
        </p:spPr>
        <p:txBody>
          <a:bodyPr wrap="square" lIns="0" rIns="0" tIns="0" bIns="0" anchor="t">
            <a:spAutoFit/>
          </a:bodyPr>
          <a:lstStyle/>
          <a:p>
            <a:pPr algn="l"/>
            <a:r>
              <a:rPr sz="4000" b="1">
                <a:solidFill>
                  <a:srgbClr val="9A7B45"/>
                </a:solidFill>
                <a:latin typeface="Inter"/>
              </a:rPr>
              <a:t>426</a:t>
            </a:r>
          </a:p>
        </p:txBody>
      </p:sp>
      <p:sp>
        <p:nvSpPr>
          <p:cNvPr id="19" name="TextBox 18"/>
          <p:cNvSpPr txBox="1"/>
          <p:nvPr/>
        </p:nvSpPr>
        <p:spPr>
          <a:xfrm>
            <a:off x="6391655" y="2651760"/>
            <a:ext cx="2286000" cy="548640"/>
          </a:xfrm>
          <a:prstGeom prst="rect">
            <a:avLst/>
          </a:prstGeom>
          <a:noFill/>
        </p:spPr>
        <p:txBody>
          <a:bodyPr wrap="square" lIns="0" rIns="0" tIns="0" bIns="0" anchor="t">
            <a:spAutoFit/>
          </a:bodyPr>
          <a:lstStyle/>
          <a:p>
            <a:pPr algn="l"/>
            <a:r>
              <a:rPr sz="1500" b="1">
                <a:solidFill>
                  <a:srgbClr val="14130F"/>
                </a:solidFill>
                <a:latin typeface="Inter"/>
              </a:rPr>
              <a:t>construction details</a:t>
            </a:r>
          </a:p>
        </p:txBody>
      </p:sp>
      <p:sp>
        <p:nvSpPr>
          <p:cNvPr id="20" name="TextBox 19"/>
          <p:cNvSpPr txBox="1"/>
          <p:nvPr/>
        </p:nvSpPr>
        <p:spPr>
          <a:xfrm>
            <a:off x="6391655" y="3227832"/>
            <a:ext cx="2194560" cy="320040"/>
          </a:xfrm>
          <a:prstGeom prst="rect">
            <a:avLst/>
          </a:prstGeom>
          <a:noFill/>
        </p:spPr>
        <p:txBody>
          <a:bodyPr wrap="square" lIns="0" rIns="0" tIns="0" bIns="0" anchor="t">
            <a:spAutoFit/>
          </a:bodyPr>
          <a:lstStyle/>
          <a:p>
            <a:pPr algn="l"/>
            <a:r>
              <a:rPr sz="1100" b="0">
                <a:solidFill>
                  <a:srgbClr val="3A3A3C"/>
                </a:solidFill>
                <a:latin typeface="Consolas"/>
              </a:rPr>
              <a:t>02-LIBRARIES</a:t>
            </a:r>
          </a:p>
        </p:txBody>
      </p:sp>
      <p:sp>
        <p:nvSpPr>
          <p:cNvPr id="21" name="Rounded Rectangle 20"/>
          <p:cNvSpPr/>
          <p:nvPr/>
        </p:nvSpPr>
        <p:spPr>
          <a:xfrm>
            <a:off x="8970263" y="169164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98863" y="1874520"/>
            <a:ext cx="2194560" cy="731520"/>
          </a:xfrm>
          <a:prstGeom prst="rect">
            <a:avLst/>
          </a:prstGeom>
          <a:noFill/>
        </p:spPr>
        <p:txBody>
          <a:bodyPr wrap="square" lIns="0" rIns="0" tIns="0" bIns="0" anchor="t">
            <a:spAutoFit/>
          </a:bodyPr>
          <a:lstStyle/>
          <a:p>
            <a:pPr algn="l"/>
            <a:r>
              <a:rPr sz="4000" b="1">
                <a:solidFill>
                  <a:srgbClr val="9A7B45"/>
                </a:solidFill>
                <a:latin typeface="Inter"/>
              </a:rPr>
              <a:t>557</a:t>
            </a:r>
          </a:p>
        </p:txBody>
      </p:sp>
      <p:sp>
        <p:nvSpPr>
          <p:cNvPr id="23" name="TextBox 22"/>
          <p:cNvSpPr txBox="1"/>
          <p:nvPr/>
        </p:nvSpPr>
        <p:spPr>
          <a:xfrm>
            <a:off x="9198863" y="2651760"/>
            <a:ext cx="2286000" cy="548640"/>
          </a:xfrm>
          <a:prstGeom prst="rect">
            <a:avLst/>
          </a:prstGeom>
          <a:noFill/>
        </p:spPr>
        <p:txBody>
          <a:bodyPr wrap="square" lIns="0" rIns="0" tIns="0" bIns="0" anchor="t">
            <a:spAutoFit/>
          </a:bodyPr>
          <a:lstStyle/>
          <a:p>
            <a:pPr algn="l"/>
            <a:r>
              <a:rPr sz="1500" b="1">
                <a:solidFill>
                  <a:srgbClr val="14130F"/>
                </a:solidFill>
                <a:latin typeface="Inter"/>
              </a:rPr>
              <a:t>master spec sections</a:t>
            </a:r>
          </a:p>
        </p:txBody>
      </p:sp>
      <p:sp>
        <p:nvSpPr>
          <p:cNvPr id="24" name="TextBox 23"/>
          <p:cNvSpPr txBox="1"/>
          <p:nvPr/>
        </p:nvSpPr>
        <p:spPr>
          <a:xfrm>
            <a:off x="9198863" y="3227832"/>
            <a:ext cx="2194560" cy="320040"/>
          </a:xfrm>
          <a:prstGeom prst="rect">
            <a:avLst/>
          </a:prstGeom>
          <a:noFill/>
        </p:spPr>
        <p:txBody>
          <a:bodyPr wrap="square" lIns="0" rIns="0" tIns="0" bIns="0" anchor="t">
            <a:spAutoFit/>
          </a:bodyPr>
          <a:lstStyle/>
          <a:p>
            <a:pPr algn="l"/>
            <a:r>
              <a:rPr sz="1100" b="0">
                <a:solidFill>
                  <a:srgbClr val="3A3A3C"/>
                </a:solidFill>
                <a:latin typeface="Consolas"/>
              </a:rPr>
              <a:t>02-LIBRARIES</a:t>
            </a:r>
          </a:p>
        </p:txBody>
      </p:sp>
      <p:sp>
        <p:nvSpPr>
          <p:cNvPr id="25" name="Rounded Rectangle 24"/>
          <p:cNvSpPr/>
          <p:nvPr/>
        </p:nvSpPr>
        <p:spPr>
          <a:xfrm>
            <a:off x="548640" y="393192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77240" y="4114800"/>
            <a:ext cx="2194560" cy="731520"/>
          </a:xfrm>
          <a:prstGeom prst="rect">
            <a:avLst/>
          </a:prstGeom>
          <a:noFill/>
        </p:spPr>
        <p:txBody>
          <a:bodyPr wrap="square" lIns="0" rIns="0" tIns="0" bIns="0" anchor="t">
            <a:spAutoFit/>
          </a:bodyPr>
          <a:lstStyle/>
          <a:p>
            <a:pPr algn="l"/>
            <a:r>
              <a:rPr sz="4000" b="1">
                <a:solidFill>
                  <a:srgbClr val="9A7B45"/>
                </a:solidFill>
                <a:latin typeface="Inter"/>
              </a:rPr>
              <a:t>9</a:t>
            </a:r>
          </a:p>
        </p:txBody>
      </p:sp>
      <p:sp>
        <p:nvSpPr>
          <p:cNvPr id="27" name="TextBox 26"/>
          <p:cNvSpPr txBox="1"/>
          <p:nvPr/>
        </p:nvSpPr>
        <p:spPr>
          <a:xfrm>
            <a:off x="777240" y="4892040"/>
            <a:ext cx="2286000" cy="548640"/>
          </a:xfrm>
          <a:prstGeom prst="rect">
            <a:avLst/>
          </a:prstGeom>
          <a:noFill/>
        </p:spPr>
        <p:txBody>
          <a:bodyPr wrap="square" lIns="0" rIns="0" tIns="0" bIns="0" anchor="t">
            <a:spAutoFit/>
          </a:bodyPr>
          <a:lstStyle/>
          <a:p>
            <a:pPr algn="l"/>
            <a:r>
              <a:rPr sz="1500" b="1">
                <a:solidFill>
                  <a:srgbClr val="14130F"/>
                </a:solidFill>
                <a:latin typeface="Inter"/>
              </a:rPr>
              <a:t>QA/QC checklist workbooks</a:t>
            </a:r>
          </a:p>
        </p:txBody>
      </p:sp>
      <p:sp>
        <p:nvSpPr>
          <p:cNvPr id="28" name="TextBox 27"/>
          <p:cNvSpPr txBox="1"/>
          <p:nvPr/>
        </p:nvSpPr>
        <p:spPr>
          <a:xfrm>
            <a:off x="777240" y="5468112"/>
            <a:ext cx="2194560" cy="320040"/>
          </a:xfrm>
          <a:prstGeom prst="rect">
            <a:avLst/>
          </a:prstGeom>
          <a:noFill/>
        </p:spPr>
        <p:txBody>
          <a:bodyPr wrap="square" lIns="0" rIns="0" tIns="0" bIns="0" anchor="t">
            <a:spAutoFit/>
          </a:bodyPr>
          <a:lstStyle/>
          <a:p>
            <a:pPr algn="l"/>
            <a:r>
              <a:rPr sz="1100" b="0">
                <a:solidFill>
                  <a:srgbClr val="3A3A3C"/>
                </a:solidFill>
                <a:latin typeface="Consolas"/>
              </a:rPr>
              <a:t>07-QA-QC</a:t>
            </a:r>
          </a:p>
        </p:txBody>
      </p:sp>
      <p:sp>
        <p:nvSpPr>
          <p:cNvPr id="29" name="Rounded Rectangle 28"/>
          <p:cNvSpPr/>
          <p:nvPr/>
        </p:nvSpPr>
        <p:spPr>
          <a:xfrm>
            <a:off x="3355848" y="393192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584448" y="4114800"/>
            <a:ext cx="2194560" cy="731520"/>
          </a:xfrm>
          <a:prstGeom prst="rect">
            <a:avLst/>
          </a:prstGeom>
          <a:noFill/>
        </p:spPr>
        <p:txBody>
          <a:bodyPr wrap="square" lIns="0" rIns="0" tIns="0" bIns="0" anchor="t">
            <a:spAutoFit/>
          </a:bodyPr>
          <a:lstStyle/>
          <a:p>
            <a:pPr algn="l"/>
            <a:r>
              <a:rPr sz="4000" b="1">
                <a:solidFill>
                  <a:srgbClr val="9A7B45"/>
                </a:solidFill>
                <a:latin typeface="Inter"/>
              </a:rPr>
              <a:t>25</a:t>
            </a:r>
          </a:p>
        </p:txBody>
      </p:sp>
      <p:sp>
        <p:nvSpPr>
          <p:cNvPr id="31" name="TextBox 30"/>
          <p:cNvSpPr txBox="1"/>
          <p:nvPr/>
        </p:nvSpPr>
        <p:spPr>
          <a:xfrm>
            <a:off x="3584448" y="4892040"/>
            <a:ext cx="2286000" cy="548640"/>
          </a:xfrm>
          <a:prstGeom prst="rect">
            <a:avLst/>
          </a:prstGeom>
          <a:noFill/>
        </p:spPr>
        <p:txBody>
          <a:bodyPr wrap="square" lIns="0" rIns="0" tIns="0" bIns="0" anchor="t">
            <a:spAutoFit/>
          </a:bodyPr>
          <a:lstStyle/>
          <a:p>
            <a:pPr algn="l"/>
            <a:r>
              <a:rPr sz="1500" b="1">
                <a:solidFill>
                  <a:srgbClr val="14130F"/>
                </a:solidFill>
                <a:latin typeface="Inter"/>
              </a:rPr>
              <a:t>document control forms</a:t>
            </a:r>
          </a:p>
        </p:txBody>
      </p:sp>
      <p:sp>
        <p:nvSpPr>
          <p:cNvPr id="32" name="TextBox 31"/>
          <p:cNvSpPr txBox="1"/>
          <p:nvPr/>
        </p:nvSpPr>
        <p:spPr>
          <a:xfrm>
            <a:off x="3584448" y="5468112"/>
            <a:ext cx="2194560" cy="320040"/>
          </a:xfrm>
          <a:prstGeom prst="rect">
            <a:avLst/>
          </a:prstGeom>
          <a:noFill/>
        </p:spPr>
        <p:txBody>
          <a:bodyPr wrap="square" lIns="0" rIns="0" tIns="0" bIns="0" anchor="t">
            <a:spAutoFit/>
          </a:bodyPr>
          <a:lstStyle/>
          <a:p>
            <a:pPr algn="l"/>
            <a:r>
              <a:rPr sz="1100" b="0">
                <a:solidFill>
                  <a:srgbClr val="3A3A3C"/>
                </a:solidFill>
                <a:latin typeface="Consolas"/>
              </a:rPr>
              <a:t>01-TEMPLATES</a:t>
            </a:r>
          </a:p>
        </p:txBody>
      </p:sp>
      <p:sp>
        <p:nvSpPr>
          <p:cNvPr id="33" name="Rounded Rectangle 32"/>
          <p:cNvSpPr/>
          <p:nvPr/>
        </p:nvSpPr>
        <p:spPr>
          <a:xfrm>
            <a:off x="6163055" y="3931920"/>
            <a:ext cx="2624328" cy="2011680"/>
          </a:xfrm>
          <a:prstGeom prst="roundRect">
            <a:avLst>
              <a:gd name="adj" fmla="val 181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91655" y="4114800"/>
            <a:ext cx="2194560" cy="731520"/>
          </a:xfrm>
          <a:prstGeom prst="rect">
            <a:avLst/>
          </a:prstGeom>
          <a:noFill/>
        </p:spPr>
        <p:txBody>
          <a:bodyPr wrap="square" lIns="0" rIns="0" tIns="0" bIns="0" anchor="t">
            <a:spAutoFit/>
          </a:bodyPr>
          <a:lstStyle/>
          <a:p>
            <a:pPr algn="l"/>
            <a:r>
              <a:rPr sz="4000" b="1">
                <a:solidFill>
                  <a:srgbClr val="9A7B45"/>
                </a:solidFill>
                <a:latin typeface="Inter"/>
              </a:rPr>
              <a:t>17</a:t>
            </a:r>
          </a:p>
        </p:txBody>
      </p:sp>
      <p:sp>
        <p:nvSpPr>
          <p:cNvPr id="35" name="TextBox 34"/>
          <p:cNvSpPr txBox="1"/>
          <p:nvPr/>
        </p:nvSpPr>
        <p:spPr>
          <a:xfrm>
            <a:off x="6391655" y="4892040"/>
            <a:ext cx="2286000" cy="548640"/>
          </a:xfrm>
          <a:prstGeom prst="rect">
            <a:avLst/>
          </a:prstGeom>
          <a:noFill/>
        </p:spPr>
        <p:txBody>
          <a:bodyPr wrap="square" lIns="0" rIns="0" tIns="0" bIns="0" anchor="t">
            <a:spAutoFit/>
          </a:bodyPr>
          <a:lstStyle/>
          <a:p>
            <a:pPr algn="l"/>
            <a:r>
              <a:rPr sz="1500" b="1">
                <a:solidFill>
                  <a:srgbClr val="14130F"/>
                </a:solidFill>
                <a:latin typeface="Inter"/>
              </a:rPr>
              <a:t>training guides with assessments</a:t>
            </a:r>
          </a:p>
        </p:txBody>
      </p:sp>
      <p:sp>
        <p:nvSpPr>
          <p:cNvPr id="36" name="TextBox 35"/>
          <p:cNvSpPr txBox="1"/>
          <p:nvPr/>
        </p:nvSpPr>
        <p:spPr>
          <a:xfrm>
            <a:off x="6391655" y="5468112"/>
            <a:ext cx="2194560" cy="320040"/>
          </a:xfrm>
          <a:prstGeom prst="rect">
            <a:avLst/>
          </a:prstGeom>
          <a:noFill/>
        </p:spPr>
        <p:txBody>
          <a:bodyPr wrap="square" lIns="0" rIns="0" tIns="0" bIns="0" anchor="t">
            <a:spAutoFit/>
          </a:bodyPr>
          <a:lstStyle/>
          <a:p>
            <a:pPr algn="l"/>
            <a:r>
              <a:rPr sz="1100" b="0">
                <a:solidFill>
                  <a:srgbClr val="3A3A3C"/>
                </a:solidFill>
                <a:latin typeface="Consolas"/>
              </a:rPr>
              <a:t>05 and 06</a:t>
            </a:r>
          </a:p>
        </p:txBody>
      </p:sp>
      <p:sp>
        <p:nvSpPr>
          <p:cNvPr id="37" name="Rounded Rectangle 36"/>
          <p:cNvSpPr/>
          <p:nvPr/>
        </p:nvSpPr>
        <p:spPr>
          <a:xfrm>
            <a:off x="8970263" y="3931920"/>
            <a:ext cx="2624328" cy="2011680"/>
          </a:xfrm>
          <a:prstGeom prst="roundRect">
            <a:avLst>
              <a:gd name="adj" fmla="val 1818"/>
            </a:avLst>
          </a:prstGeom>
          <a:solidFill>
            <a:srgbClr val="FFFFFF"/>
          </a:solid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198863" y="4114800"/>
            <a:ext cx="2194560" cy="731520"/>
          </a:xfrm>
          <a:prstGeom prst="rect">
            <a:avLst/>
          </a:prstGeom>
          <a:noFill/>
        </p:spPr>
        <p:txBody>
          <a:bodyPr wrap="square" lIns="0" rIns="0" tIns="0" bIns="0" anchor="t">
            <a:spAutoFit/>
          </a:bodyPr>
          <a:lstStyle/>
          <a:p>
            <a:pPr algn="l"/>
            <a:r>
              <a:rPr sz="4000" b="1">
                <a:solidFill>
                  <a:srgbClr val="111113"/>
                </a:solidFill>
                <a:latin typeface="Inter"/>
              </a:rPr>
              <a:t>142</a:t>
            </a:r>
          </a:p>
        </p:txBody>
      </p:sp>
      <p:sp>
        <p:nvSpPr>
          <p:cNvPr id="39" name="TextBox 38"/>
          <p:cNvSpPr txBox="1"/>
          <p:nvPr/>
        </p:nvSpPr>
        <p:spPr>
          <a:xfrm>
            <a:off x="9198863" y="4892040"/>
            <a:ext cx="2286000" cy="548640"/>
          </a:xfrm>
          <a:prstGeom prst="rect">
            <a:avLst/>
          </a:prstGeom>
          <a:noFill/>
        </p:spPr>
        <p:txBody>
          <a:bodyPr wrap="square" lIns="0" rIns="0" tIns="0" bIns="0" anchor="t">
            <a:spAutoFit/>
          </a:bodyPr>
          <a:lstStyle/>
          <a:p>
            <a:pPr algn="l"/>
            <a:r>
              <a:rPr sz="1500" b="1">
                <a:solidFill>
                  <a:srgbClr val="14130F"/>
                </a:solidFill>
                <a:latin typeface="Inter"/>
              </a:rPr>
              <a:t>ribbon buttons (coming)</a:t>
            </a:r>
          </a:p>
        </p:txBody>
      </p:sp>
      <p:sp>
        <p:nvSpPr>
          <p:cNvPr id="40" name="TextBox 39"/>
          <p:cNvSpPr txBox="1"/>
          <p:nvPr/>
        </p:nvSpPr>
        <p:spPr>
          <a:xfrm>
            <a:off x="9198863" y="5468112"/>
            <a:ext cx="2194560" cy="320040"/>
          </a:xfrm>
          <a:prstGeom prst="rect">
            <a:avLst/>
          </a:prstGeom>
          <a:noFill/>
        </p:spPr>
        <p:txBody>
          <a:bodyPr wrap="square" lIns="0" rIns="0" tIns="0" bIns="0" anchor="t">
            <a:spAutoFit/>
          </a:bodyPr>
          <a:lstStyle/>
          <a:p>
            <a:pPr algn="l"/>
            <a:r>
              <a:rPr sz="1100" b="0">
                <a:solidFill>
                  <a:srgbClr val="3A3A3C"/>
                </a:solidFill>
                <a:latin typeface="Consolas"/>
              </a:rPr>
              <a:t>BABOOM Tools, BABOOM Engineering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Where to find it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a:t>
            </a:r>
          </a:p>
        </p:txBody>
      </p:sp>
      <p:pic>
        <p:nvPicPr>
          <p:cNvPr id="9" name="Picture 8" descr="front-door.png"/>
          <p:cNvPicPr>
            <a:picLocks noChangeAspect="1"/>
          </p:cNvPicPr>
          <p:nvPr/>
        </p:nvPicPr>
        <p:blipFill>
          <a:blip r:embed="rId3"/>
          <a:stretch>
            <a:fillRect/>
          </a:stretch>
        </p:blipFill>
        <p:spPr>
          <a:xfrm>
            <a:off x="5074919" y="1765077"/>
            <a:ext cx="6568135" cy="4105084"/>
          </a:xfrm>
          <a:prstGeom prst="rect">
            <a:avLst/>
          </a:prstGeom>
        </p:spPr>
      </p:pic>
      <p:sp>
        <p:nvSpPr>
          <p:cNvPr id="10" name="Rectangle 9"/>
          <p:cNvSpPr/>
          <p:nvPr/>
        </p:nvSpPr>
        <p:spPr>
          <a:xfrm>
            <a:off x="5074919" y="1765077"/>
            <a:ext cx="6568135" cy="41050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48640" y="1691640"/>
            <a:ext cx="4251960" cy="274320"/>
          </a:xfrm>
          <a:prstGeom prst="roundRect">
            <a:avLst>
              <a:gd name="adj" fmla="val 13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 y="1691640"/>
            <a:ext cx="4069080" cy="274320"/>
          </a:xfrm>
          <a:prstGeom prst="rect">
            <a:avLst/>
          </a:prstGeom>
          <a:noFill/>
        </p:spPr>
        <p:txBody>
          <a:bodyPr wrap="square" lIns="0" rIns="0" tIns="0" bIns="0" anchor="ctr">
            <a:spAutoFit/>
          </a:bodyPr>
          <a:lstStyle/>
          <a:p>
            <a:pPr algn="l"/>
            <a:r>
              <a:rPr sz="1150" b="0">
                <a:solidFill>
                  <a:srgbClr val="111113"/>
                </a:solidFill>
                <a:latin typeface="Consolas"/>
              </a:rPr>
              <a:t>BABOOM-BIM-STANDARD\index.html</a:t>
            </a:r>
          </a:p>
        </p:txBody>
      </p:sp>
      <p:sp>
        <p:nvSpPr>
          <p:cNvPr id="13" name="Rectangle 12"/>
          <p:cNvSpPr/>
          <p:nvPr/>
        </p:nvSpPr>
        <p:spPr>
          <a:xfrm>
            <a:off x="548640" y="23591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2286000"/>
            <a:ext cx="3931920" cy="777240"/>
          </a:xfrm>
          <a:prstGeom prst="rect">
            <a:avLst/>
          </a:prstGeom>
          <a:noFill/>
        </p:spPr>
        <p:txBody>
          <a:bodyPr wrap="square" lIns="0" rIns="0" tIns="0" bIns="0" anchor="ctr">
            <a:spAutoFit/>
          </a:bodyPr>
          <a:lstStyle/>
          <a:p>
            <a:pPr algn="l"/>
            <a:r>
              <a:rPr sz="1600" b="0">
                <a:solidFill>
                  <a:srgbClr val="14130F"/>
                </a:solidFill>
                <a:latin typeface="Inter"/>
              </a:rPr>
              <a:t>Double-click the page. One search box finds standards, families and details.</a:t>
            </a:r>
          </a:p>
        </p:txBody>
      </p:sp>
      <p:sp>
        <p:nvSpPr>
          <p:cNvPr id="15" name="Rectangle 14"/>
          <p:cNvSpPr/>
          <p:nvPr/>
        </p:nvSpPr>
        <p:spPr>
          <a:xfrm>
            <a:off x="548640" y="32735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200400"/>
            <a:ext cx="3931920" cy="777240"/>
          </a:xfrm>
          <a:prstGeom prst="rect">
            <a:avLst/>
          </a:prstGeom>
          <a:noFill/>
        </p:spPr>
        <p:txBody>
          <a:bodyPr wrap="square" lIns="0" rIns="0" tIns="0" bIns="0" anchor="ctr">
            <a:spAutoFit/>
          </a:bodyPr>
          <a:lstStyle/>
          <a:p>
            <a:pPr algn="l"/>
            <a:r>
              <a:rPr sz="1600" b="0">
                <a:solidFill>
                  <a:srgbClr val="14130F"/>
                </a:solidFill>
                <a:latin typeface="Inter"/>
              </a:rPr>
              <a:t>Read only for everyone. The BIM team publishes every change.</a:t>
            </a:r>
          </a:p>
        </p:txBody>
      </p:sp>
      <p:sp>
        <p:nvSpPr>
          <p:cNvPr id="17" name="Rectangle 16"/>
          <p:cNvSpPr/>
          <p:nvPr/>
        </p:nvSpPr>
        <p:spPr>
          <a:xfrm>
            <a:off x="548640" y="41879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59" y="4114800"/>
            <a:ext cx="3931920" cy="777240"/>
          </a:xfrm>
          <a:prstGeom prst="rect">
            <a:avLst/>
          </a:prstGeom>
          <a:noFill/>
        </p:spPr>
        <p:txBody>
          <a:bodyPr wrap="square" lIns="0" rIns="0" tIns="0" bIns="0" anchor="ctr">
            <a:spAutoFit/>
          </a:bodyPr>
          <a:lstStyle/>
          <a:p>
            <a:pPr algn="l"/>
            <a:r>
              <a:rPr sz="1600" b="0">
                <a:solidFill>
                  <a:srgbClr val="14130F"/>
                </a:solidFill>
                <a:latin typeface="Inter"/>
              </a:rPr>
              <a:t>The simple guide: BBM-BIM-STANDARD-GUIDE.pdf, a few pages.</a:t>
            </a:r>
          </a:p>
        </p:txBody>
      </p:sp>
      <p:sp>
        <p:nvSpPr>
          <p:cNvPr id="19" name="Rectangle 18"/>
          <p:cNvSpPr/>
          <p:nvPr/>
        </p:nvSpPr>
        <p:spPr>
          <a:xfrm>
            <a:off x="548640" y="51023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029200"/>
            <a:ext cx="3931920" cy="777240"/>
          </a:xfrm>
          <a:prstGeom prst="rect">
            <a:avLst/>
          </a:prstGeom>
          <a:noFill/>
        </p:spPr>
        <p:txBody>
          <a:bodyPr wrap="square" lIns="0" rIns="0" tIns="0" bIns="0" anchor="ctr">
            <a:spAutoFit/>
          </a:bodyPr>
          <a:lstStyle/>
          <a:p>
            <a:pPr algn="l"/>
            <a:r>
              <a:rPr sz="1600" b="0">
                <a:solidFill>
                  <a:srgbClr val="14130F"/>
                </a:solidFill>
                <a:latin typeface="Inter"/>
              </a:rPr>
              <a:t>Old versions sit in each folder's 98-ARCHIVE. Never work from there.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How it works day to day</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a:t>
            </a:r>
          </a:p>
        </p:txBody>
      </p:sp>
      <p:sp>
        <p:nvSpPr>
          <p:cNvPr id="9" name="Pentagon 8"/>
          <p:cNvSpPr/>
          <p:nvPr/>
        </p:nvSpPr>
        <p:spPr>
          <a:xfrm>
            <a:off x="548640" y="1783080"/>
            <a:ext cx="1812493" cy="960120"/>
          </a:xfrm>
          <a:prstGeom prst="homePlate">
            <a:avLst>
              <a:gd name="adj" fmla="val 28000"/>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Template</a:t>
            </a:r>
          </a:p>
        </p:txBody>
      </p:sp>
      <p:sp>
        <p:nvSpPr>
          <p:cNvPr id="11" name="TextBox 10"/>
          <p:cNvSpPr txBox="1"/>
          <p:nvPr/>
        </p:nvSpPr>
        <p:spPr>
          <a:xfrm>
            <a:off x="594360" y="3017520"/>
            <a:ext cx="1620469" cy="822960"/>
          </a:xfrm>
          <a:prstGeom prst="rect">
            <a:avLst/>
          </a:prstGeom>
          <a:noFill/>
        </p:spPr>
        <p:txBody>
          <a:bodyPr wrap="square" lIns="0" rIns="0" tIns="0" bIns="0" anchor="t">
            <a:spAutoFit/>
          </a:bodyPr>
          <a:lstStyle/>
          <a:p>
            <a:pPr algn="l"/>
            <a:r>
              <a:rPr sz="1500" b="1">
                <a:solidFill>
                  <a:srgbClr val="14130F"/>
                </a:solidFill>
                <a:latin typeface="Inter"/>
              </a:rPr>
              <a:t>Start from the office template</a:t>
            </a:r>
          </a:p>
        </p:txBody>
      </p:sp>
      <p:sp>
        <p:nvSpPr>
          <p:cNvPr id="12" name="TextBox 11"/>
          <p:cNvSpPr txBox="1"/>
          <p:nvPr/>
        </p:nvSpPr>
        <p:spPr>
          <a:xfrm>
            <a:off x="594360"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BBM-GEN-TMP-R23-REV04</a:t>
            </a:r>
          </a:p>
        </p:txBody>
      </p:sp>
      <p:sp>
        <p:nvSpPr>
          <p:cNvPr id="13" name="Chevron 12"/>
          <p:cNvSpPr/>
          <p:nvPr/>
        </p:nvSpPr>
        <p:spPr>
          <a:xfrm>
            <a:off x="2397709" y="1783080"/>
            <a:ext cx="1812493" cy="960120"/>
          </a:xfrm>
          <a:prstGeom prst="chevron">
            <a:avLst>
              <a:gd name="adj" fmla="val 28000"/>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809189"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Folders</a:t>
            </a:r>
          </a:p>
        </p:txBody>
      </p:sp>
      <p:sp>
        <p:nvSpPr>
          <p:cNvPr id="15" name="TextBox 14"/>
          <p:cNvSpPr txBox="1"/>
          <p:nvPr/>
        </p:nvSpPr>
        <p:spPr>
          <a:xfrm>
            <a:off x="2443429" y="3017520"/>
            <a:ext cx="1620469" cy="822960"/>
          </a:xfrm>
          <a:prstGeom prst="rect">
            <a:avLst/>
          </a:prstGeom>
          <a:noFill/>
        </p:spPr>
        <p:txBody>
          <a:bodyPr wrap="square" lIns="0" rIns="0" tIns="0" bIns="0" anchor="t">
            <a:spAutoFit/>
          </a:bodyPr>
          <a:lstStyle/>
          <a:p>
            <a:pPr algn="l"/>
            <a:r>
              <a:rPr sz="1500" b="1">
                <a:solidFill>
                  <a:srgbClr val="14130F"/>
                </a:solidFill>
                <a:latin typeface="Inter"/>
              </a:rPr>
              <a:t>Copy the project folder tree</a:t>
            </a:r>
          </a:p>
        </p:txBody>
      </p:sp>
      <p:sp>
        <p:nvSpPr>
          <p:cNvPr id="16" name="TextBox 15"/>
          <p:cNvSpPr txBox="1"/>
          <p:nvPr/>
        </p:nvSpPr>
        <p:spPr>
          <a:xfrm>
            <a:off x="2443429"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00-FOLDER-STRUCTURE</a:t>
            </a:r>
          </a:p>
        </p:txBody>
      </p:sp>
      <p:sp>
        <p:nvSpPr>
          <p:cNvPr id="17" name="Chevron 16"/>
          <p:cNvSpPr/>
          <p:nvPr/>
        </p:nvSpPr>
        <p:spPr>
          <a:xfrm>
            <a:off x="4246778" y="1783080"/>
            <a:ext cx="1812493" cy="960120"/>
          </a:xfrm>
          <a:prstGeom prst="chevron">
            <a:avLst>
              <a:gd name="adj" fmla="val 28000"/>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58258"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Naming</a:t>
            </a:r>
          </a:p>
        </p:txBody>
      </p:sp>
      <p:sp>
        <p:nvSpPr>
          <p:cNvPr id="19" name="TextBox 18"/>
          <p:cNvSpPr txBox="1"/>
          <p:nvPr/>
        </p:nvSpPr>
        <p:spPr>
          <a:xfrm>
            <a:off x="4292498" y="3017520"/>
            <a:ext cx="1620469" cy="822960"/>
          </a:xfrm>
          <a:prstGeom prst="rect">
            <a:avLst/>
          </a:prstGeom>
          <a:noFill/>
        </p:spPr>
        <p:txBody>
          <a:bodyPr wrap="square" lIns="0" rIns="0" tIns="0" bIns="0" anchor="t">
            <a:spAutoFit/>
          </a:bodyPr>
          <a:lstStyle/>
          <a:p>
            <a:pPr algn="l"/>
            <a:r>
              <a:rPr sz="1500" b="1">
                <a:solidFill>
                  <a:srgbClr val="14130F"/>
                </a:solidFill>
                <a:latin typeface="Inter"/>
              </a:rPr>
              <a:t>Name files, views, sheets</a:t>
            </a:r>
          </a:p>
        </p:txBody>
      </p:sp>
      <p:sp>
        <p:nvSpPr>
          <p:cNvPr id="20" name="TextBox 19"/>
          <p:cNvSpPr txBox="1"/>
          <p:nvPr/>
        </p:nvSpPr>
        <p:spPr>
          <a:xfrm>
            <a:off x="4292498"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BBM-STD-93 codes</a:t>
            </a:r>
          </a:p>
        </p:txBody>
      </p:sp>
      <p:sp>
        <p:nvSpPr>
          <p:cNvPr id="21" name="Chevron 20"/>
          <p:cNvSpPr/>
          <p:nvPr/>
        </p:nvSpPr>
        <p:spPr>
          <a:xfrm>
            <a:off x="6095847" y="1783080"/>
            <a:ext cx="1812493" cy="960120"/>
          </a:xfrm>
          <a:prstGeom prst="chevron">
            <a:avLst>
              <a:gd name="adj" fmla="val 28000"/>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07327"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Libraries</a:t>
            </a:r>
          </a:p>
        </p:txBody>
      </p:sp>
      <p:sp>
        <p:nvSpPr>
          <p:cNvPr id="23" name="TextBox 22"/>
          <p:cNvSpPr txBox="1"/>
          <p:nvPr/>
        </p:nvSpPr>
        <p:spPr>
          <a:xfrm>
            <a:off x="6141567" y="3017520"/>
            <a:ext cx="1620469" cy="822960"/>
          </a:xfrm>
          <a:prstGeom prst="rect">
            <a:avLst/>
          </a:prstGeom>
          <a:noFill/>
        </p:spPr>
        <p:txBody>
          <a:bodyPr wrap="square" lIns="0" rIns="0" tIns="0" bIns="0" anchor="t">
            <a:spAutoFit/>
          </a:bodyPr>
          <a:lstStyle/>
          <a:p>
            <a:pPr algn="l"/>
            <a:r>
              <a:rPr sz="1500" b="1">
                <a:solidFill>
                  <a:srgbClr val="14130F"/>
                </a:solidFill>
                <a:latin typeface="Inter"/>
              </a:rPr>
              <a:t>Take families and details</a:t>
            </a:r>
          </a:p>
        </p:txBody>
      </p:sp>
      <p:sp>
        <p:nvSpPr>
          <p:cNvPr id="24" name="TextBox 23"/>
          <p:cNvSpPr txBox="1"/>
          <p:nvPr/>
        </p:nvSpPr>
        <p:spPr>
          <a:xfrm>
            <a:off x="6141567"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02-LIBRARIES</a:t>
            </a:r>
          </a:p>
        </p:txBody>
      </p:sp>
      <p:sp>
        <p:nvSpPr>
          <p:cNvPr id="25" name="Chevron 24"/>
          <p:cNvSpPr/>
          <p:nvPr/>
        </p:nvSpPr>
        <p:spPr>
          <a:xfrm>
            <a:off x="7944916" y="1783080"/>
            <a:ext cx="1812493" cy="960120"/>
          </a:xfrm>
          <a:prstGeom prst="chevron">
            <a:avLst>
              <a:gd name="adj" fmla="val 28000"/>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56396"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Checks</a:t>
            </a:r>
          </a:p>
        </p:txBody>
      </p:sp>
      <p:sp>
        <p:nvSpPr>
          <p:cNvPr id="27" name="TextBox 26"/>
          <p:cNvSpPr txBox="1"/>
          <p:nvPr/>
        </p:nvSpPr>
        <p:spPr>
          <a:xfrm>
            <a:off x="7990636" y="3017520"/>
            <a:ext cx="1620469" cy="822960"/>
          </a:xfrm>
          <a:prstGeom prst="rect">
            <a:avLst/>
          </a:prstGeom>
          <a:noFill/>
        </p:spPr>
        <p:txBody>
          <a:bodyPr wrap="square" lIns="0" rIns="0" tIns="0" bIns="0" anchor="t">
            <a:spAutoFit/>
          </a:bodyPr>
          <a:lstStyle/>
          <a:p>
            <a:pPr algn="l"/>
            <a:r>
              <a:rPr sz="1500" b="1">
                <a:solidFill>
                  <a:srgbClr val="14130F"/>
                </a:solidFill>
                <a:latin typeface="Inter"/>
              </a:rPr>
              <a:t>Fill and sign the checklist</a:t>
            </a:r>
          </a:p>
        </p:txBody>
      </p:sp>
      <p:sp>
        <p:nvSpPr>
          <p:cNvPr id="28" name="TextBox 27"/>
          <p:cNvSpPr txBox="1"/>
          <p:nvPr/>
        </p:nvSpPr>
        <p:spPr>
          <a:xfrm>
            <a:off x="7990636"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07-QA-QC</a:t>
            </a:r>
          </a:p>
        </p:txBody>
      </p:sp>
      <p:sp>
        <p:nvSpPr>
          <p:cNvPr id="29" name="Chevron 28"/>
          <p:cNvSpPr/>
          <p:nvPr/>
        </p:nvSpPr>
        <p:spPr>
          <a:xfrm>
            <a:off x="9793986" y="1783080"/>
            <a:ext cx="1812493" cy="960120"/>
          </a:xfrm>
          <a:prstGeom prst="chevron">
            <a:avLst>
              <a:gd name="adj" fmla="val 28000"/>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205466" y="1783080"/>
            <a:ext cx="1163269" cy="960120"/>
          </a:xfrm>
          <a:prstGeom prst="rect">
            <a:avLst/>
          </a:prstGeom>
          <a:noFill/>
        </p:spPr>
        <p:txBody>
          <a:bodyPr wrap="square" lIns="0" rIns="0" tIns="0" bIns="0" anchor="ctr">
            <a:spAutoFit/>
          </a:bodyPr>
          <a:lstStyle/>
          <a:p>
            <a:pPr algn="l"/>
            <a:r>
              <a:rPr sz="1700" b="1">
                <a:solidFill>
                  <a:srgbClr val="FFFFFF"/>
                </a:solidFill>
                <a:latin typeface="Inter"/>
              </a:rPr>
              <a:t>Issue</a:t>
            </a:r>
          </a:p>
        </p:txBody>
      </p:sp>
      <p:sp>
        <p:nvSpPr>
          <p:cNvPr id="31" name="TextBox 30"/>
          <p:cNvSpPr txBox="1"/>
          <p:nvPr/>
        </p:nvSpPr>
        <p:spPr>
          <a:xfrm>
            <a:off x="9839706" y="3017520"/>
            <a:ext cx="1620469" cy="822960"/>
          </a:xfrm>
          <a:prstGeom prst="rect">
            <a:avLst/>
          </a:prstGeom>
          <a:noFill/>
        </p:spPr>
        <p:txBody>
          <a:bodyPr wrap="square" lIns="0" rIns="0" tIns="0" bIns="0" anchor="t">
            <a:spAutoFit/>
          </a:bodyPr>
          <a:lstStyle/>
          <a:p>
            <a:pPr algn="l"/>
            <a:r>
              <a:rPr sz="1500" b="1">
                <a:solidFill>
                  <a:srgbClr val="14130F"/>
                </a:solidFill>
                <a:latin typeface="Inter"/>
              </a:rPr>
              <a:t>Send with a transmittal</a:t>
            </a:r>
          </a:p>
        </p:txBody>
      </p:sp>
      <p:sp>
        <p:nvSpPr>
          <p:cNvPr id="32" name="TextBox 31"/>
          <p:cNvSpPr txBox="1"/>
          <p:nvPr/>
        </p:nvSpPr>
        <p:spPr>
          <a:xfrm>
            <a:off x="9839706" y="3840480"/>
            <a:ext cx="1620469" cy="548640"/>
          </a:xfrm>
          <a:prstGeom prst="rect">
            <a:avLst/>
          </a:prstGeom>
          <a:noFill/>
        </p:spPr>
        <p:txBody>
          <a:bodyPr wrap="square" lIns="0" rIns="0" tIns="0" bIns="0" anchor="t">
            <a:spAutoFit/>
          </a:bodyPr>
          <a:lstStyle/>
          <a:p>
            <a:pPr algn="l"/>
            <a:r>
              <a:rPr sz="1100" b="0">
                <a:solidFill>
                  <a:srgbClr val="3A3A3C"/>
                </a:solidFill>
                <a:latin typeface="Consolas"/>
              </a:rPr>
              <a:t>BBM-STD-57</a:t>
            </a:r>
          </a:p>
        </p:txBody>
      </p:sp>
      <p:sp>
        <p:nvSpPr>
          <p:cNvPr id="33" name="Rounded Rectangle 32"/>
          <p:cNvSpPr/>
          <p:nvPr/>
        </p:nvSpPr>
        <p:spPr>
          <a:xfrm>
            <a:off x="548640" y="4709160"/>
            <a:ext cx="11094415" cy="1325880"/>
          </a:xfrm>
          <a:prstGeom prst="roundRect">
            <a:avLst>
              <a:gd name="adj" fmla="val 2758"/>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22959" y="4709160"/>
            <a:ext cx="10545775" cy="1325880"/>
          </a:xfrm>
          <a:prstGeom prst="rect">
            <a:avLst/>
          </a:prstGeom>
          <a:noFill/>
        </p:spPr>
        <p:txBody>
          <a:bodyPr wrap="square" lIns="0" rIns="0" tIns="0" bIns="0" anchor="ctr">
            <a:spAutoFit/>
          </a:bodyPr>
          <a:lstStyle/>
          <a:p>
            <a:pPr algn="l"/>
            <a:r>
              <a:rPr sz="1600" b="1">
                <a:solidFill>
                  <a:srgbClr val="14130F"/>
                </a:solidFill>
                <a:latin typeface="Inter"/>
              </a:rPr>
              <a:t>Same six steps on every project. </a:t>
            </a:r>
            <a:r>
              <a:rPr sz="1600" b="0">
                <a:solidFill>
                  <a:srgbClr val="14130F"/>
                </a:solidFill>
                <a:latin typeface="Inter"/>
              </a:rPr>
              <a:t>Each step points to one place on the server and one clause of the standard, so anyone can pick up a project and find their way.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One quality system: a checklist per area</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7</a:t>
            </a:r>
          </a:p>
        </p:txBody>
      </p:sp>
      <p:sp>
        <p:nvSpPr>
          <p:cNvPr id="9" name="Rectangle 8"/>
          <p:cNvSpPr/>
          <p:nvPr/>
        </p:nvSpPr>
        <p:spPr>
          <a:xfrm>
            <a:off x="548640" y="17007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9808" y="1645920"/>
            <a:ext cx="3657600" cy="457200"/>
          </a:xfrm>
          <a:prstGeom prst="rect">
            <a:avLst/>
          </a:prstGeom>
          <a:noFill/>
        </p:spPr>
        <p:txBody>
          <a:bodyPr wrap="square" lIns="0" rIns="0" tIns="0" bIns="0" anchor="ctr">
            <a:spAutoFit/>
          </a:bodyPr>
          <a:lstStyle/>
          <a:p>
            <a:pPr algn="l"/>
            <a:r>
              <a:rPr sz="1500" b="0">
                <a:solidFill>
                  <a:srgbClr val="14130F"/>
                </a:solidFill>
                <a:latin typeface="Inter"/>
              </a:rPr>
              <a:t>01  BIM model</a:t>
            </a:r>
          </a:p>
        </p:txBody>
      </p:sp>
      <p:sp>
        <p:nvSpPr>
          <p:cNvPr id="11" name="Rectangle 10"/>
          <p:cNvSpPr/>
          <p:nvPr/>
        </p:nvSpPr>
        <p:spPr>
          <a:xfrm>
            <a:off x="548640" y="21579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103120"/>
            <a:ext cx="3657600" cy="457200"/>
          </a:xfrm>
          <a:prstGeom prst="rect">
            <a:avLst/>
          </a:prstGeom>
          <a:noFill/>
        </p:spPr>
        <p:txBody>
          <a:bodyPr wrap="square" lIns="0" rIns="0" tIns="0" bIns="0" anchor="ctr">
            <a:spAutoFit/>
          </a:bodyPr>
          <a:lstStyle/>
          <a:p>
            <a:pPr algn="l"/>
            <a:r>
              <a:rPr sz="1500" b="0">
                <a:solidFill>
                  <a:srgbClr val="14130F"/>
                </a:solidFill>
                <a:latin typeface="Inter"/>
              </a:rPr>
              <a:t>02  Design review</a:t>
            </a:r>
          </a:p>
        </p:txBody>
      </p:sp>
      <p:sp>
        <p:nvSpPr>
          <p:cNvPr id="13" name="Rectangle 12"/>
          <p:cNvSpPr/>
          <p:nvPr/>
        </p:nvSpPr>
        <p:spPr>
          <a:xfrm>
            <a:off x="548640" y="26151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560320"/>
            <a:ext cx="3657600" cy="457200"/>
          </a:xfrm>
          <a:prstGeom prst="rect">
            <a:avLst/>
          </a:prstGeom>
          <a:noFill/>
        </p:spPr>
        <p:txBody>
          <a:bodyPr wrap="square" lIns="0" rIns="0" tIns="0" bIns="0" anchor="ctr">
            <a:spAutoFit/>
          </a:bodyPr>
          <a:lstStyle/>
          <a:p>
            <a:pPr algn="l"/>
            <a:r>
              <a:rPr sz="1500" b="0">
                <a:solidFill>
                  <a:srgbClr val="14130F"/>
                </a:solidFill>
                <a:latin typeface="Inter"/>
              </a:rPr>
              <a:t>03  Proposals</a:t>
            </a:r>
          </a:p>
        </p:txBody>
      </p:sp>
      <p:sp>
        <p:nvSpPr>
          <p:cNvPr id="15" name="Rectangle 14"/>
          <p:cNvSpPr/>
          <p:nvPr/>
        </p:nvSpPr>
        <p:spPr>
          <a:xfrm>
            <a:off x="548640" y="30723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3017520"/>
            <a:ext cx="3657600" cy="457200"/>
          </a:xfrm>
          <a:prstGeom prst="rect">
            <a:avLst/>
          </a:prstGeom>
          <a:noFill/>
        </p:spPr>
        <p:txBody>
          <a:bodyPr wrap="square" lIns="0" rIns="0" tIns="0" bIns="0" anchor="ctr">
            <a:spAutoFit/>
          </a:bodyPr>
          <a:lstStyle/>
          <a:p>
            <a:pPr algn="l"/>
            <a:r>
              <a:rPr sz="1500" b="0">
                <a:solidFill>
                  <a:srgbClr val="14130F"/>
                </a:solidFill>
                <a:latin typeface="Inter"/>
              </a:rPr>
              <a:t>04  Specifications</a:t>
            </a:r>
          </a:p>
        </p:txBody>
      </p:sp>
      <p:sp>
        <p:nvSpPr>
          <p:cNvPr id="17" name="Rectangle 16"/>
          <p:cNvSpPr/>
          <p:nvPr/>
        </p:nvSpPr>
        <p:spPr>
          <a:xfrm>
            <a:off x="548640" y="35295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3474720"/>
            <a:ext cx="3657600" cy="457200"/>
          </a:xfrm>
          <a:prstGeom prst="rect">
            <a:avLst/>
          </a:prstGeom>
          <a:noFill/>
        </p:spPr>
        <p:txBody>
          <a:bodyPr wrap="square" lIns="0" rIns="0" tIns="0" bIns="0" anchor="ctr">
            <a:spAutoFit/>
          </a:bodyPr>
          <a:lstStyle/>
          <a:p>
            <a:pPr algn="l"/>
            <a:r>
              <a:rPr sz="1500" b="0">
                <a:solidFill>
                  <a:srgbClr val="14130F"/>
                </a:solidFill>
                <a:latin typeface="Inter"/>
              </a:rPr>
              <a:t>05  Sustainability</a:t>
            </a:r>
          </a:p>
        </p:txBody>
      </p:sp>
      <p:sp>
        <p:nvSpPr>
          <p:cNvPr id="19" name="Rectangle 18"/>
          <p:cNvSpPr/>
          <p:nvPr/>
        </p:nvSpPr>
        <p:spPr>
          <a:xfrm>
            <a:off x="548640" y="39867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3931920"/>
            <a:ext cx="3657600" cy="457200"/>
          </a:xfrm>
          <a:prstGeom prst="rect">
            <a:avLst/>
          </a:prstGeom>
          <a:noFill/>
        </p:spPr>
        <p:txBody>
          <a:bodyPr wrap="square" lIns="0" rIns="0" tIns="0" bIns="0" anchor="ctr">
            <a:spAutoFit/>
          </a:bodyPr>
          <a:lstStyle/>
          <a:p>
            <a:pPr algn="l"/>
            <a:r>
              <a:rPr sz="1500" b="0">
                <a:solidFill>
                  <a:srgbClr val="14130F"/>
                </a:solidFill>
                <a:latin typeface="Inter"/>
              </a:rPr>
              <a:t>06  Authority submissions</a:t>
            </a:r>
          </a:p>
        </p:txBody>
      </p:sp>
      <p:sp>
        <p:nvSpPr>
          <p:cNvPr id="21" name="Rectangle 20"/>
          <p:cNvSpPr/>
          <p:nvPr/>
        </p:nvSpPr>
        <p:spPr>
          <a:xfrm>
            <a:off x="548640" y="44439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9808" y="4389120"/>
            <a:ext cx="3657600" cy="457200"/>
          </a:xfrm>
          <a:prstGeom prst="rect">
            <a:avLst/>
          </a:prstGeom>
          <a:noFill/>
        </p:spPr>
        <p:txBody>
          <a:bodyPr wrap="square" lIns="0" rIns="0" tIns="0" bIns="0" anchor="ctr">
            <a:spAutoFit/>
          </a:bodyPr>
          <a:lstStyle/>
          <a:p>
            <a:pPr algn="l"/>
            <a:r>
              <a:rPr sz="1500" b="0">
                <a:solidFill>
                  <a:srgbClr val="14130F"/>
                </a:solidFill>
                <a:latin typeface="Inter"/>
              </a:rPr>
              <a:t>07  Site supervision</a:t>
            </a:r>
          </a:p>
        </p:txBody>
      </p:sp>
      <p:sp>
        <p:nvSpPr>
          <p:cNvPr id="23" name="Rectangle 22"/>
          <p:cNvSpPr/>
          <p:nvPr/>
        </p:nvSpPr>
        <p:spPr>
          <a:xfrm>
            <a:off x="548640" y="49011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9808" y="4846320"/>
            <a:ext cx="3657600" cy="457200"/>
          </a:xfrm>
          <a:prstGeom prst="rect">
            <a:avLst/>
          </a:prstGeom>
          <a:noFill/>
        </p:spPr>
        <p:txBody>
          <a:bodyPr wrap="square" lIns="0" rIns="0" tIns="0" bIns="0" anchor="ctr">
            <a:spAutoFit/>
          </a:bodyPr>
          <a:lstStyle/>
          <a:p>
            <a:pPr algn="l"/>
            <a:r>
              <a:rPr sz="1500" b="0">
                <a:solidFill>
                  <a:srgbClr val="14130F"/>
                </a:solidFill>
                <a:latin typeface="Inter"/>
              </a:rPr>
              <a:t>08  Document control</a:t>
            </a:r>
          </a:p>
        </p:txBody>
      </p:sp>
      <p:sp>
        <p:nvSpPr>
          <p:cNvPr id="25" name="Rectangle 24"/>
          <p:cNvSpPr/>
          <p:nvPr/>
        </p:nvSpPr>
        <p:spPr>
          <a:xfrm>
            <a:off x="548640" y="53583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49808" y="5303520"/>
            <a:ext cx="3657600" cy="457200"/>
          </a:xfrm>
          <a:prstGeom prst="rect">
            <a:avLst/>
          </a:prstGeom>
          <a:noFill/>
        </p:spPr>
        <p:txBody>
          <a:bodyPr wrap="square" lIns="0" rIns="0" tIns="0" bIns="0" anchor="ctr">
            <a:spAutoFit/>
          </a:bodyPr>
          <a:lstStyle/>
          <a:p>
            <a:pPr algn="l"/>
            <a:r>
              <a:rPr sz="1500" b="0">
                <a:solidFill>
                  <a:srgbClr val="14130F"/>
                </a:solidFill>
                <a:latin typeface="Inter"/>
              </a:rPr>
              <a:t>09  Quality audit</a:t>
            </a:r>
          </a:p>
        </p:txBody>
      </p:sp>
      <p:sp>
        <p:nvSpPr>
          <p:cNvPr id="27" name="TextBox 26"/>
          <p:cNvSpPr txBox="1"/>
          <p:nvPr/>
        </p:nvSpPr>
        <p:spPr>
          <a:xfrm>
            <a:off x="548640" y="5852160"/>
            <a:ext cx="4023360" cy="365760"/>
          </a:xfrm>
          <a:prstGeom prst="rect">
            <a:avLst/>
          </a:prstGeom>
          <a:noFill/>
        </p:spPr>
        <p:txBody>
          <a:bodyPr wrap="square" lIns="0" rIns="0" tIns="0" bIns="0" anchor="t">
            <a:spAutoFit/>
          </a:bodyPr>
          <a:lstStyle/>
          <a:p>
            <a:pPr algn="l"/>
            <a:r>
              <a:rPr sz="1200" b="0">
                <a:solidFill>
                  <a:srgbClr val="3A3A3C"/>
                </a:solidFill>
                <a:latin typeface="Inter"/>
              </a:rPr>
              <a:t>All in 07-QA-QC, with the QMS guide (BBM-STD-96, 97, 98).</a:t>
            </a:r>
          </a:p>
        </p:txBody>
      </p:sp>
      <p:pic>
        <p:nvPicPr>
          <p:cNvPr id="28" name="Picture 27" descr="checklist-arc.png"/>
          <p:cNvPicPr>
            <a:picLocks noChangeAspect="1"/>
          </p:cNvPicPr>
          <p:nvPr/>
        </p:nvPicPr>
        <p:blipFill>
          <a:blip r:embed="rId3"/>
          <a:stretch>
            <a:fillRect/>
          </a:stretch>
        </p:blipFill>
        <p:spPr>
          <a:xfrm>
            <a:off x="4663440" y="2101833"/>
            <a:ext cx="6979615" cy="3248693"/>
          </a:xfrm>
          <a:prstGeom prst="rect">
            <a:avLst/>
          </a:prstGeom>
        </p:spPr>
      </p:pic>
      <p:sp>
        <p:nvSpPr>
          <p:cNvPr id="29" name="Rectangle 28"/>
          <p:cNvSpPr/>
          <p:nvPr/>
        </p:nvSpPr>
        <p:spPr>
          <a:xfrm>
            <a:off x="4663440" y="2101833"/>
            <a:ext cx="6979615" cy="3248693"/>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663440" y="5897880"/>
            <a:ext cx="6979615" cy="274320"/>
          </a:xfrm>
          <a:prstGeom prst="rect">
            <a:avLst/>
          </a:prstGeom>
          <a:noFill/>
        </p:spPr>
        <p:txBody>
          <a:bodyPr wrap="square" lIns="0" rIns="0" tIns="0" bIns="0" anchor="t">
            <a:spAutoFit/>
          </a:bodyPr>
          <a:lstStyle/>
          <a:p>
            <a:pPr algn="l"/>
            <a:r>
              <a:rPr sz="1000" b="0">
                <a:solidFill>
                  <a:srgbClr val="3A3A3C"/>
                </a:solidFill>
                <a:latin typeface="Inter"/>
              </a:rPr>
              <a:t>BIM checklist, sheet ARC: each row has the check, how to check, the pass rule and the clause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Common core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Coming: the BABOOM ribbon in Revit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Common core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8</a:t>
            </a:r>
          </a:p>
        </p:txBody>
      </p:sp>
      <p:sp>
        <p:nvSpPr>
          <p:cNvPr id="9" name="Rounded Rectangle 8"/>
          <p:cNvSpPr/>
          <p:nvPr/>
        </p:nvSpPr>
        <p:spPr>
          <a:xfrm>
            <a:off x="548640" y="160020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60020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11" name="TextBox 10"/>
          <p:cNvSpPr txBox="1"/>
          <p:nvPr/>
        </p:nvSpPr>
        <p:spPr>
          <a:xfrm>
            <a:off x="3474720" y="1600200"/>
            <a:ext cx="8229600" cy="274320"/>
          </a:xfrm>
          <a:prstGeom prst="rect">
            <a:avLst/>
          </a:prstGeom>
          <a:noFill/>
        </p:spPr>
        <p:txBody>
          <a:bodyPr wrap="square" lIns="0" rIns="0" tIns="0" bIns="0" anchor="ctr">
            <a:spAutoFit/>
          </a:bodyPr>
          <a:lstStyle/>
          <a:p>
            <a:pPr algn="l"/>
            <a:r>
              <a:rPr sz="1400" b="0">
                <a:solidFill>
                  <a:srgbClr val="111113"/>
                </a:solidFill>
                <a:latin typeface="Inter"/>
              </a:rPr>
              <a:t>142 buttons on two tabs; every button points to a clause of the standard</a:t>
            </a:r>
          </a:p>
        </p:txBody>
      </p:sp>
      <p:sp>
        <p:nvSpPr>
          <p:cNvPr id="12" name="TextBox 11"/>
          <p:cNvSpPr txBox="1"/>
          <p:nvPr/>
        </p:nvSpPr>
        <p:spPr>
          <a:xfrm>
            <a:off x="548640" y="2148840"/>
            <a:ext cx="4206240" cy="274320"/>
          </a:xfrm>
          <a:prstGeom prst="rect">
            <a:avLst/>
          </a:prstGeom>
          <a:noFill/>
        </p:spPr>
        <p:txBody>
          <a:bodyPr wrap="square" lIns="0" rIns="0" tIns="0" bIns="0" anchor="t">
            <a:spAutoFit/>
          </a:bodyPr>
          <a:lstStyle/>
          <a:p>
            <a:pPr algn="l"/>
            <a:r>
              <a:rPr sz="1400" b="1">
                <a:solidFill>
                  <a:srgbClr val="14130F"/>
                </a:solidFill>
                <a:latin typeface="Inter"/>
              </a:rPr>
              <a:t>BABOOM Tools: 72 buttons for everyone</a:t>
            </a:r>
          </a:p>
        </p:txBody>
      </p:sp>
      <p:sp>
        <p:nvSpPr>
          <p:cNvPr id="13" name="TextBox 12"/>
          <p:cNvSpPr txBox="1"/>
          <p:nvPr/>
        </p:nvSpPr>
        <p:spPr>
          <a:xfrm>
            <a:off x="4754879" y="2148840"/>
            <a:ext cx="6888175" cy="274320"/>
          </a:xfrm>
          <a:prstGeom prst="rect">
            <a:avLst/>
          </a:prstGeom>
          <a:noFill/>
        </p:spPr>
        <p:txBody>
          <a:bodyPr wrap="square" lIns="0" rIns="0" tIns="0" bIns="0" anchor="t">
            <a:spAutoFit/>
          </a:bodyPr>
          <a:lstStyle/>
          <a:p>
            <a:pPr algn="r"/>
            <a:r>
              <a:rPr sz="1150" b="1">
                <a:solidFill>
                  <a:srgbClr val="9A7B45"/>
                </a:solidFill>
                <a:latin typeface="Inter"/>
              </a:rPr>
              <a:t>BABOOM Tools: our own Revit add-in (2023–2027) + BABOOM CAD for AutoCAD, office-only, not pyRevit</a:t>
            </a:r>
          </a:p>
        </p:txBody>
      </p:sp>
      <p:pic>
        <p:nvPicPr>
          <p:cNvPr id="14" name="Picture 13" descr="ribbon-tools.png"/>
          <p:cNvPicPr>
            <a:picLocks noChangeAspect="1"/>
          </p:cNvPicPr>
          <p:nvPr/>
        </p:nvPicPr>
        <p:blipFill>
          <a:blip r:embed="rId3"/>
          <a:stretch>
            <a:fillRect/>
          </a:stretch>
        </p:blipFill>
        <p:spPr>
          <a:xfrm>
            <a:off x="548640" y="2514600"/>
            <a:ext cx="11094415" cy="1051658"/>
          </a:xfrm>
          <a:prstGeom prst="rect">
            <a:avLst/>
          </a:prstGeom>
        </p:spPr>
      </p:pic>
      <p:sp>
        <p:nvSpPr>
          <p:cNvPr id="15" name="Rectangle 14"/>
          <p:cNvSpPr/>
          <p:nvPr/>
        </p:nvSpPr>
        <p:spPr>
          <a:xfrm>
            <a:off x="548640" y="251460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4114800"/>
            <a:ext cx="5486400" cy="274320"/>
          </a:xfrm>
          <a:prstGeom prst="rect">
            <a:avLst/>
          </a:prstGeom>
          <a:noFill/>
        </p:spPr>
        <p:txBody>
          <a:bodyPr wrap="square" lIns="0" rIns="0" tIns="0" bIns="0" anchor="t">
            <a:spAutoFit/>
          </a:bodyPr>
          <a:lstStyle/>
          <a:p>
            <a:pPr algn="l"/>
            <a:r>
              <a:rPr sz="1400" b="1">
                <a:solidFill>
                  <a:srgbClr val="14130F"/>
                </a:solidFill>
                <a:latin typeface="Inter"/>
              </a:rPr>
              <a:t>BABOOM Engineering: 70 buttons, by discipline</a:t>
            </a:r>
          </a:p>
        </p:txBody>
      </p:sp>
      <p:pic>
        <p:nvPicPr>
          <p:cNvPr id="17" name="Picture 16" descr="ribbon-mep.png"/>
          <p:cNvPicPr>
            <a:picLocks noChangeAspect="1"/>
          </p:cNvPicPr>
          <p:nvPr/>
        </p:nvPicPr>
        <p:blipFill>
          <a:blip r:embed="rId4"/>
          <a:stretch>
            <a:fillRect/>
          </a:stretch>
        </p:blipFill>
        <p:spPr>
          <a:xfrm>
            <a:off x="548640" y="4480560"/>
            <a:ext cx="11094415" cy="1051658"/>
          </a:xfrm>
          <a:prstGeom prst="rect">
            <a:avLst/>
          </a:prstGeom>
        </p:spPr>
      </p:pic>
      <p:sp>
        <p:nvSpPr>
          <p:cNvPr id="18" name="Rectangle 17"/>
          <p:cNvSpPr/>
          <p:nvPr/>
        </p:nvSpPr>
        <p:spPr>
          <a:xfrm>
            <a:off x="548640" y="44805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MANAGEMENT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9</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One office rule set</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77 documents in 04-DOCUMENTS</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Quality you can audit</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BBM-STD-96 QMS, 97 procedures, 98 KPIs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Audit checklist and KPI register</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07-QA-QC\09-AUDIT</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Decisions on record</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BBM-STD-11 Decisions log</a:t>
            </a:r>
          </a:p>
        </p:txBody>
      </p:sp>
      <p:pic>
        <p:nvPicPr>
          <p:cNvPr id="26" name="Picture 25" descr="qms-guide.png"/>
          <p:cNvPicPr>
            <a:picLocks noChangeAspect="1"/>
          </p:cNvPicPr>
          <p:nvPr/>
        </p:nvPicPr>
        <p:blipFill>
          <a:blip r:embed="rId3"/>
          <a:stretch>
            <a:fillRect/>
          </a:stretch>
        </p:blipFill>
        <p:spPr>
          <a:xfrm>
            <a:off x="7330767" y="1645920"/>
            <a:ext cx="2970840" cy="4206240"/>
          </a:xfrm>
          <a:prstGeom prst="rect">
            <a:avLst/>
          </a:prstGeom>
        </p:spPr>
      </p:pic>
      <p:sp>
        <p:nvSpPr>
          <p:cNvPr id="27" name="Rectangle 26"/>
          <p:cNvSpPr/>
          <p:nvPr/>
        </p:nvSpPr>
        <p:spPr>
          <a:xfrm>
            <a:off x="7330767" y="1645920"/>
            <a:ext cx="2970840" cy="420624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a model dashboard of every project's health, and the standard watch that re-checks laws and codes.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office quality management guide (07-QA-QC\BBM-QMS-GUIDE.pdf)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MANAGEMENT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10</a:t>
            </a:r>
          </a:p>
        </p:txBody>
      </p:sp>
      <p:sp>
        <p:nvSpPr>
          <p:cNvPr id="10" name="Rectangle 9"/>
          <p:cNvSpPr/>
          <p:nvPr/>
        </p:nvSpPr>
        <p:spPr>
          <a:xfrm>
            <a:off x="548640" y="170078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850392"/>
          </a:xfrm>
          <a:prstGeom prst="rect">
            <a:avLst/>
          </a:prstGeom>
          <a:noFill/>
        </p:spPr>
        <p:txBody>
          <a:bodyPr wrap="square" lIns="0" rIns="0" tIns="0" bIns="0" anchor="ctr">
            <a:spAutoFit/>
          </a:bodyPr>
          <a:lstStyle/>
          <a:p>
            <a:pPr algn="l"/>
            <a:r>
              <a:rPr sz="2000" b="0">
                <a:solidFill>
                  <a:srgbClr val="14130F"/>
                </a:solidFill>
                <a:latin typeface="Inter"/>
              </a:rPr>
              <a:t>Office decisions are written in the decisions log (BBM-STD-11), not in emails.</a:t>
            </a:r>
          </a:p>
        </p:txBody>
      </p:sp>
      <p:sp>
        <p:nvSpPr>
          <p:cNvPr id="12" name="Rectangle 11"/>
          <p:cNvSpPr/>
          <p:nvPr/>
        </p:nvSpPr>
        <p:spPr>
          <a:xfrm>
            <a:off x="548640" y="266090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606040"/>
            <a:ext cx="10820095" cy="850392"/>
          </a:xfrm>
          <a:prstGeom prst="rect">
            <a:avLst/>
          </a:prstGeom>
          <a:noFill/>
        </p:spPr>
        <p:txBody>
          <a:bodyPr wrap="square" lIns="0" rIns="0" tIns="0" bIns="0" anchor="ctr">
            <a:spAutoFit/>
          </a:bodyPr>
          <a:lstStyle/>
          <a:p>
            <a:pPr algn="l"/>
            <a:r>
              <a:rPr sz="2000" b="0">
                <a:solidFill>
                  <a:srgbClr val="14130F"/>
                </a:solidFill>
                <a:latin typeface="Inter"/>
              </a:rPr>
              <a:t>The quality KPIs (BBM-STD-98) can be read at any time from the KPI register.</a:t>
            </a:r>
          </a:p>
        </p:txBody>
      </p:sp>
      <p:sp>
        <p:nvSpPr>
          <p:cNvPr id="14" name="Rectangle 13"/>
          <p:cNvSpPr/>
          <p:nvPr/>
        </p:nvSpPr>
        <p:spPr>
          <a:xfrm>
            <a:off x="548640" y="362102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566160"/>
            <a:ext cx="10820095" cy="850392"/>
          </a:xfrm>
          <a:prstGeom prst="rect">
            <a:avLst/>
          </a:prstGeom>
          <a:noFill/>
        </p:spPr>
        <p:txBody>
          <a:bodyPr wrap="square" lIns="0" rIns="0" tIns="0" bIns="0" anchor="ctr">
            <a:spAutoFit/>
          </a:bodyPr>
          <a:lstStyle/>
          <a:p>
            <a:pPr algn="l"/>
            <a:r>
              <a:rPr sz="2000" b="0">
                <a:solidFill>
                  <a:srgbClr val="14130F"/>
                </a:solidFill>
                <a:latin typeface="Inter"/>
              </a:rPr>
              <a:t>Every department works from the same front page and the same checklists.</a:t>
            </a:r>
          </a:p>
        </p:txBody>
      </p:sp>
      <p:sp>
        <p:nvSpPr>
          <p:cNvPr id="16" name="Rectangle 15"/>
          <p:cNvSpPr/>
          <p:nvPr/>
        </p:nvSpPr>
        <p:spPr>
          <a:xfrm>
            <a:off x="548640" y="458114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4526280"/>
            <a:ext cx="10820095" cy="850392"/>
          </a:xfrm>
          <a:prstGeom prst="rect">
            <a:avLst/>
          </a:prstGeom>
          <a:noFill/>
        </p:spPr>
        <p:txBody>
          <a:bodyPr wrap="square" lIns="0" rIns="0" tIns="0" bIns="0" anchor="ctr">
            <a:spAutoFit/>
          </a:bodyPr>
          <a:lstStyle/>
          <a:p>
            <a:pPr algn="l"/>
            <a:r>
              <a:rPr sz="2000" b="0">
                <a:solidFill>
                  <a:srgbClr val="14130F"/>
                </a:solidFill>
                <a:latin typeface="Inter"/>
              </a:rPr>
              <a:t>The BIM team keeps the standard up to date from the feedback it receives.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How I use AI at work</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11</a:t>
            </a:r>
          </a:p>
        </p:txBody>
      </p:sp>
      <p:pic>
        <p:nvPicPr>
          <p:cNvPr id="9" name="Picture 8" descr="render-after.jpg"/>
          <p:cNvPicPr>
            <a:picLocks noChangeAspect="1"/>
          </p:cNvPicPr>
          <p:nvPr/>
        </p:nvPicPr>
        <p:blipFill>
          <a:blip r:embed="rId3"/>
          <a:stretch>
            <a:fillRect/>
          </a:stretch>
        </p:blipFill>
        <p:spPr>
          <a:xfrm>
            <a:off x="548640" y="1610123"/>
            <a:ext cx="1734769" cy="1306033"/>
          </a:xfrm>
          <a:prstGeom prst="rect">
            <a:avLst/>
          </a:prstGeom>
        </p:spPr>
      </p:pic>
      <p:sp>
        <p:nvSpPr>
          <p:cNvPr id="10" name="Rectangle 9"/>
          <p:cNvSpPr/>
          <p:nvPr/>
        </p:nvSpPr>
        <p:spPr>
          <a:xfrm>
            <a:off x="548640" y="1610123"/>
            <a:ext cx="1734769" cy="1306033"/>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Renders</a:t>
            </a:r>
          </a:p>
        </p:txBody>
      </p:sp>
      <p:pic>
        <p:nvPicPr>
          <p:cNvPr id="12" name="Picture 11" descr="meeting.png"/>
          <p:cNvPicPr>
            <a:picLocks noChangeAspect="1"/>
          </p:cNvPicPr>
          <p:nvPr/>
        </p:nvPicPr>
        <p:blipFill>
          <a:blip r:embed="rId4"/>
          <a:stretch>
            <a:fillRect/>
          </a:stretch>
        </p:blipFill>
        <p:spPr>
          <a:xfrm>
            <a:off x="2420569" y="1784271"/>
            <a:ext cx="1734769" cy="957737"/>
          </a:xfrm>
          <a:prstGeom prst="rect">
            <a:avLst/>
          </a:prstGeom>
        </p:spPr>
      </p:pic>
      <p:sp>
        <p:nvSpPr>
          <p:cNvPr id="13" name="Rectangle 12"/>
          <p:cNvSpPr/>
          <p:nvPr/>
        </p:nvSpPr>
        <p:spPr>
          <a:xfrm>
            <a:off x="2420569" y="1784271"/>
            <a:ext cx="1734769" cy="957737"/>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420569"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Meeting notes</a:t>
            </a:r>
          </a:p>
        </p:txBody>
      </p:sp>
      <p:pic>
        <p:nvPicPr>
          <p:cNvPr id="15" name="Picture 14" descr="email.png"/>
          <p:cNvPicPr>
            <a:picLocks noChangeAspect="1"/>
          </p:cNvPicPr>
          <p:nvPr/>
        </p:nvPicPr>
        <p:blipFill>
          <a:blip r:embed="rId5"/>
          <a:stretch>
            <a:fillRect/>
          </a:stretch>
        </p:blipFill>
        <p:spPr>
          <a:xfrm>
            <a:off x="4292498" y="1806859"/>
            <a:ext cx="1734769" cy="912560"/>
          </a:xfrm>
          <a:prstGeom prst="rect">
            <a:avLst/>
          </a:prstGeom>
        </p:spPr>
      </p:pic>
      <p:sp>
        <p:nvSpPr>
          <p:cNvPr id="16" name="Rectangle 15"/>
          <p:cNvSpPr/>
          <p:nvPr/>
        </p:nvSpPr>
        <p:spPr>
          <a:xfrm>
            <a:off x="4292498" y="1806859"/>
            <a:ext cx="1734769" cy="91256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292498"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Project emails</a:t>
            </a:r>
          </a:p>
        </p:txBody>
      </p:sp>
      <p:pic>
        <p:nvPicPr>
          <p:cNvPr id="18" name="Picture 17" descr="research.png"/>
          <p:cNvPicPr>
            <a:picLocks noChangeAspect="1"/>
          </p:cNvPicPr>
          <p:nvPr/>
        </p:nvPicPr>
        <p:blipFill>
          <a:blip r:embed="rId6"/>
          <a:stretch>
            <a:fillRect/>
          </a:stretch>
        </p:blipFill>
        <p:spPr>
          <a:xfrm>
            <a:off x="6164427" y="1721024"/>
            <a:ext cx="1734769" cy="1084230"/>
          </a:xfrm>
          <a:prstGeom prst="rect">
            <a:avLst/>
          </a:prstGeom>
        </p:spPr>
      </p:pic>
      <p:sp>
        <p:nvSpPr>
          <p:cNvPr id="19" name="Rectangle 18"/>
          <p:cNvSpPr/>
          <p:nvPr/>
        </p:nvSpPr>
        <p:spPr>
          <a:xfrm>
            <a:off x="6164427" y="1721024"/>
            <a:ext cx="1734769" cy="108423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64427"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Research</a:t>
            </a:r>
          </a:p>
        </p:txBody>
      </p:sp>
      <p:pic>
        <p:nvPicPr>
          <p:cNvPr id="21" name="Picture 20" descr="research.png"/>
          <p:cNvPicPr>
            <a:picLocks noChangeAspect="1"/>
          </p:cNvPicPr>
          <p:nvPr/>
        </p:nvPicPr>
        <p:blipFill>
          <a:blip r:embed="rId6"/>
          <a:stretch>
            <a:fillRect/>
          </a:stretch>
        </p:blipFill>
        <p:spPr>
          <a:xfrm>
            <a:off x="8036356" y="1721024"/>
            <a:ext cx="1734769" cy="1084230"/>
          </a:xfrm>
          <a:prstGeom prst="rect">
            <a:avLst/>
          </a:prstGeom>
        </p:spPr>
      </p:pic>
      <p:sp>
        <p:nvSpPr>
          <p:cNvPr id="22" name="Rectangle 21"/>
          <p:cNvSpPr/>
          <p:nvPr/>
        </p:nvSpPr>
        <p:spPr>
          <a:xfrm>
            <a:off x="8036356" y="1721024"/>
            <a:ext cx="1734769" cy="108423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36356"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Arabic / English</a:t>
            </a:r>
          </a:p>
        </p:txBody>
      </p:sp>
      <p:pic>
        <p:nvPicPr>
          <p:cNvPr id="24" name="Picture 23" descr="doc-diagram.png"/>
          <p:cNvPicPr>
            <a:picLocks noChangeAspect="1"/>
          </p:cNvPicPr>
          <p:nvPr/>
        </p:nvPicPr>
        <p:blipFill>
          <a:blip r:embed="rId7"/>
          <a:stretch>
            <a:fillRect/>
          </a:stretch>
        </p:blipFill>
        <p:spPr>
          <a:xfrm>
            <a:off x="9908286" y="1775236"/>
            <a:ext cx="1734769" cy="975807"/>
          </a:xfrm>
          <a:prstGeom prst="rect">
            <a:avLst/>
          </a:prstGeom>
        </p:spPr>
      </p:pic>
      <p:sp>
        <p:nvSpPr>
          <p:cNvPr id="25" name="Rectangle 24"/>
          <p:cNvSpPr/>
          <p:nvPr/>
        </p:nvSpPr>
        <p:spPr>
          <a:xfrm>
            <a:off x="9908286" y="1775236"/>
            <a:ext cx="1734769" cy="975807"/>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908286" y="3026664"/>
            <a:ext cx="1734769" cy="320040"/>
          </a:xfrm>
          <a:prstGeom prst="rect">
            <a:avLst/>
          </a:prstGeom>
          <a:noFill/>
        </p:spPr>
        <p:txBody>
          <a:bodyPr wrap="square" lIns="0" rIns="0" tIns="0" bIns="0" anchor="t">
            <a:spAutoFit/>
          </a:bodyPr>
          <a:lstStyle/>
          <a:p>
            <a:pPr algn="ctr"/>
            <a:r>
              <a:rPr sz="1300" b="1">
                <a:solidFill>
                  <a:srgbClr val="14130F"/>
                </a:solidFill>
                <a:latin typeface="Inter"/>
              </a:rPr>
              <a:t>Reports</a:t>
            </a:r>
          </a:p>
        </p:txBody>
      </p:sp>
      <p:pic>
        <p:nvPicPr>
          <p:cNvPr id="27" name="Picture 26" descr="research.png"/>
          <p:cNvPicPr>
            <a:picLocks noChangeAspect="1"/>
          </p:cNvPicPr>
          <p:nvPr/>
        </p:nvPicPr>
        <p:blipFill>
          <a:blip r:embed="rId6"/>
          <a:stretch>
            <a:fillRect/>
          </a:stretch>
        </p:blipFill>
        <p:spPr>
          <a:xfrm>
            <a:off x="548639" y="3641264"/>
            <a:ext cx="1734769" cy="1084230"/>
          </a:xfrm>
          <a:prstGeom prst="rect">
            <a:avLst/>
          </a:prstGeom>
        </p:spPr>
      </p:pic>
      <p:sp>
        <p:nvSpPr>
          <p:cNvPr id="28" name="Rectangle 27"/>
          <p:cNvSpPr/>
          <p:nvPr/>
        </p:nvSpPr>
        <p:spPr>
          <a:xfrm>
            <a:off x="548639" y="3641264"/>
            <a:ext cx="1734769" cy="108423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48640"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Revit on projects</a:t>
            </a:r>
          </a:p>
        </p:txBody>
      </p:sp>
      <p:pic>
        <p:nvPicPr>
          <p:cNvPr id="30" name="Picture 29" descr="details-catalogue-1440.png"/>
          <p:cNvPicPr>
            <a:picLocks noChangeAspect="1"/>
          </p:cNvPicPr>
          <p:nvPr/>
        </p:nvPicPr>
        <p:blipFill>
          <a:blip r:embed="rId8"/>
          <a:stretch>
            <a:fillRect/>
          </a:stretch>
        </p:blipFill>
        <p:spPr>
          <a:xfrm>
            <a:off x="2420569" y="3641264"/>
            <a:ext cx="1734769" cy="1084230"/>
          </a:xfrm>
          <a:prstGeom prst="rect">
            <a:avLst/>
          </a:prstGeom>
        </p:spPr>
      </p:pic>
      <p:sp>
        <p:nvSpPr>
          <p:cNvPr id="31" name="Rectangle 30"/>
          <p:cNvSpPr/>
          <p:nvPr/>
        </p:nvSpPr>
        <p:spPr>
          <a:xfrm>
            <a:off x="2420569" y="3641264"/>
            <a:ext cx="1734769" cy="108423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2420569"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CAD details</a:t>
            </a:r>
          </a:p>
        </p:txBody>
      </p:sp>
      <p:pic>
        <p:nvPicPr>
          <p:cNvPr id="33" name="Picture 32" descr="checklist-arc.png"/>
          <p:cNvPicPr>
            <a:picLocks noChangeAspect="1"/>
          </p:cNvPicPr>
          <p:nvPr/>
        </p:nvPicPr>
        <p:blipFill>
          <a:blip r:embed="rId9"/>
          <a:stretch>
            <a:fillRect/>
          </a:stretch>
        </p:blipFill>
        <p:spPr>
          <a:xfrm>
            <a:off x="4292498" y="3741802"/>
            <a:ext cx="1734769" cy="883155"/>
          </a:xfrm>
          <a:prstGeom prst="rect">
            <a:avLst/>
          </a:prstGeom>
        </p:spPr>
      </p:pic>
      <p:sp>
        <p:nvSpPr>
          <p:cNvPr id="34" name="Rectangle 33"/>
          <p:cNvSpPr/>
          <p:nvPr/>
        </p:nvSpPr>
        <p:spPr>
          <a:xfrm>
            <a:off x="4292498" y="3741802"/>
            <a:ext cx="1734769" cy="883155"/>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292498"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Checklists</a:t>
            </a:r>
          </a:p>
        </p:txBody>
      </p:sp>
      <p:pic>
        <p:nvPicPr>
          <p:cNvPr id="36" name="Picture 35" descr="family-catalogue-1440.png"/>
          <p:cNvPicPr>
            <a:picLocks noChangeAspect="1"/>
          </p:cNvPicPr>
          <p:nvPr/>
        </p:nvPicPr>
        <p:blipFill>
          <a:blip r:embed="rId10"/>
          <a:stretch>
            <a:fillRect/>
          </a:stretch>
        </p:blipFill>
        <p:spPr>
          <a:xfrm>
            <a:off x="6164427" y="3641264"/>
            <a:ext cx="1734769" cy="1084230"/>
          </a:xfrm>
          <a:prstGeom prst="rect">
            <a:avLst/>
          </a:prstGeom>
        </p:spPr>
      </p:pic>
      <p:sp>
        <p:nvSpPr>
          <p:cNvPr id="37" name="Rectangle 36"/>
          <p:cNvSpPr/>
          <p:nvPr/>
        </p:nvSpPr>
        <p:spPr>
          <a:xfrm>
            <a:off x="6164427" y="3641264"/>
            <a:ext cx="1734769" cy="108423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164427"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Family library</a:t>
            </a:r>
          </a:p>
        </p:txBody>
      </p:sp>
      <p:pic>
        <p:nvPicPr>
          <p:cNvPr id="39" name="Picture 38" descr="tracker.png"/>
          <p:cNvPicPr>
            <a:picLocks noChangeAspect="1"/>
          </p:cNvPicPr>
          <p:nvPr/>
        </p:nvPicPr>
        <p:blipFill>
          <a:blip r:embed="rId11"/>
          <a:stretch>
            <a:fillRect/>
          </a:stretch>
        </p:blipFill>
        <p:spPr>
          <a:xfrm>
            <a:off x="8036356" y="3925875"/>
            <a:ext cx="1734769" cy="515009"/>
          </a:xfrm>
          <a:prstGeom prst="rect">
            <a:avLst/>
          </a:prstGeom>
        </p:spPr>
      </p:pic>
      <p:sp>
        <p:nvSpPr>
          <p:cNvPr id="40" name="Rectangle 39"/>
          <p:cNvSpPr/>
          <p:nvPr/>
        </p:nvSpPr>
        <p:spPr>
          <a:xfrm>
            <a:off x="8036356" y="3925875"/>
            <a:ext cx="1734769" cy="51500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036356"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Excel trackers</a:t>
            </a:r>
          </a:p>
        </p:txBody>
      </p:sp>
      <p:pic>
        <p:nvPicPr>
          <p:cNvPr id="42" name="Picture 41" descr="slide-01.png"/>
          <p:cNvPicPr>
            <a:picLocks noChangeAspect="1"/>
          </p:cNvPicPr>
          <p:nvPr/>
        </p:nvPicPr>
        <p:blipFill>
          <a:blip r:embed="rId12"/>
          <a:stretch>
            <a:fillRect/>
          </a:stretch>
        </p:blipFill>
        <p:spPr>
          <a:xfrm>
            <a:off x="9908286" y="3695476"/>
            <a:ext cx="1734769" cy="975807"/>
          </a:xfrm>
          <a:prstGeom prst="rect">
            <a:avLst/>
          </a:prstGeom>
        </p:spPr>
      </p:pic>
      <p:sp>
        <p:nvSpPr>
          <p:cNvPr id="43" name="Rectangle 42"/>
          <p:cNvSpPr/>
          <p:nvPr/>
        </p:nvSpPr>
        <p:spPr>
          <a:xfrm>
            <a:off x="9908286" y="3695476"/>
            <a:ext cx="1734769" cy="975807"/>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908286" y="4946903"/>
            <a:ext cx="1734769" cy="320040"/>
          </a:xfrm>
          <a:prstGeom prst="rect">
            <a:avLst/>
          </a:prstGeom>
          <a:noFill/>
        </p:spPr>
        <p:txBody>
          <a:bodyPr wrap="square" lIns="0" rIns="0" tIns="0" bIns="0" anchor="t">
            <a:spAutoFit/>
          </a:bodyPr>
          <a:lstStyle/>
          <a:p>
            <a:pPr algn="ctr"/>
            <a:r>
              <a:rPr sz="1300" b="1">
                <a:solidFill>
                  <a:srgbClr val="14130F"/>
                </a:solidFill>
                <a:latin typeface="Inter"/>
              </a:rPr>
              <a:t>Presentations</a:t>
            </a:r>
          </a:p>
        </p:txBody>
      </p:sp>
      <p:sp>
        <p:nvSpPr>
          <p:cNvPr id="45" name="TextBox 44"/>
          <p:cNvSpPr txBox="1"/>
          <p:nvPr/>
        </p:nvSpPr>
        <p:spPr>
          <a:xfrm>
            <a:off x="548640" y="5623560"/>
            <a:ext cx="11094415" cy="457200"/>
          </a:xfrm>
          <a:prstGeom prst="rect">
            <a:avLst/>
          </a:prstGeom>
          <a:noFill/>
        </p:spPr>
        <p:txBody>
          <a:bodyPr wrap="square" lIns="0" rIns="0" tIns="0" bIns="0" anchor="t">
            <a:spAutoFit/>
          </a:bodyPr>
          <a:lstStyle/>
          <a:p>
            <a:pPr algn="l"/>
            <a:r>
              <a:rPr sz="1500" b="0">
                <a:solidFill>
                  <a:srgbClr val="111113"/>
                </a:solidFill>
                <a:latin typeface="Inter"/>
              </a:rPr>
              <a:t>Real office work, real results. AI drafts, reads, counts and repeats; I check and sign.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Towers built with AI: Project and Project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12</a:t>
            </a:r>
          </a:p>
        </p:txBody>
      </p:sp>
      <p:pic>
        <p:nvPicPr>
          <p:cNvPr id="9" name="Picture 8" descr="Project-final.jpg"/>
          <p:cNvPicPr>
            <a:picLocks noChangeAspect="1"/>
          </p:cNvPicPr>
          <p:nvPr/>
        </p:nvPicPr>
        <p:blipFill>
          <a:blip r:embed="rId3"/>
          <a:stretch>
            <a:fillRect/>
          </a:stretch>
        </p:blipFill>
        <p:spPr>
          <a:xfrm>
            <a:off x="602827" y="1554480"/>
            <a:ext cx="5301672" cy="3749039"/>
          </a:xfrm>
          <a:prstGeom prst="rect">
            <a:avLst/>
          </a:prstGeom>
        </p:spPr>
      </p:pic>
      <p:sp>
        <p:nvSpPr>
          <p:cNvPr id="10" name="Rectangle 9"/>
          <p:cNvSpPr/>
          <p:nvPr/>
        </p:nvSpPr>
        <p:spPr>
          <a:xfrm>
            <a:off x="602827" y="1554480"/>
            <a:ext cx="5301672" cy="374903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roject-render.jpg"/>
          <p:cNvPicPr>
            <a:picLocks noChangeAspect="1"/>
          </p:cNvPicPr>
          <p:nvPr/>
        </p:nvPicPr>
        <p:blipFill>
          <a:blip r:embed="rId4"/>
          <a:stretch>
            <a:fillRect/>
          </a:stretch>
        </p:blipFill>
        <p:spPr>
          <a:xfrm>
            <a:off x="7063511" y="1554480"/>
            <a:ext cx="3749039" cy="3749039"/>
          </a:xfrm>
          <a:prstGeom prst="rect">
            <a:avLst/>
          </a:prstGeom>
        </p:spPr>
      </p:pic>
      <p:sp>
        <p:nvSpPr>
          <p:cNvPr id="12" name="Rectangle 11"/>
          <p:cNvSpPr/>
          <p:nvPr/>
        </p:nvSpPr>
        <p:spPr>
          <a:xfrm>
            <a:off x="7063511" y="1554480"/>
            <a:ext cx="3749039" cy="374903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5394960"/>
            <a:ext cx="5410047" cy="548640"/>
          </a:xfrm>
          <a:prstGeom prst="rect">
            <a:avLst/>
          </a:prstGeom>
          <a:noFill/>
        </p:spPr>
        <p:txBody>
          <a:bodyPr wrap="square" lIns="0" rIns="0" tIns="0" bIns="0" anchor="t">
            <a:spAutoFit/>
          </a:bodyPr>
          <a:lstStyle/>
          <a:p>
            <a:pPr algn="l"/>
            <a:r>
              <a:rPr sz="1500" b="1">
                <a:solidFill>
                  <a:srgbClr val="14130F"/>
                </a:solidFill>
                <a:latin typeface="Inter"/>
              </a:rPr>
              <a:t>Project: whole tower model built with AI</a:t>
            </a:r>
          </a:p>
          <a:p>
            <a:pPr algn="l"/>
            <a:r>
              <a:rPr sz="1200" b="0">
                <a:solidFill>
                  <a:srgbClr val="111113"/>
                </a:solidFill>
                <a:latin typeface="Inter"/>
              </a:rPr>
              <a:t>slabs, envelope, 38 cornice rings, survey position, 129 context buildings</a:t>
            </a:r>
          </a:p>
        </p:txBody>
      </p:sp>
      <p:sp>
        <p:nvSpPr>
          <p:cNvPr id="14" name="TextBox 13"/>
          <p:cNvSpPr txBox="1"/>
          <p:nvPr/>
        </p:nvSpPr>
        <p:spPr>
          <a:xfrm>
            <a:off x="6233007" y="5394960"/>
            <a:ext cx="5410047" cy="548640"/>
          </a:xfrm>
          <a:prstGeom prst="rect">
            <a:avLst/>
          </a:prstGeom>
          <a:noFill/>
        </p:spPr>
        <p:txBody>
          <a:bodyPr wrap="square" lIns="0" rIns="0" tIns="0" bIns="0" anchor="t">
            <a:spAutoFit/>
          </a:bodyPr>
          <a:lstStyle/>
          <a:p>
            <a:pPr algn="l"/>
            <a:r>
              <a:rPr sz="1500" b="1">
                <a:solidFill>
                  <a:srgbClr val="14130F"/>
                </a:solidFill>
                <a:latin typeface="Inter"/>
              </a:rPr>
              <a:t>Project: model matched to the DD drawings</a:t>
            </a:r>
          </a:p>
          <a:p>
            <a:pPr algn="l"/>
            <a:r>
              <a:rPr sz="1200" b="0">
                <a:solidFill>
                  <a:srgbClr val="111113"/>
                </a:solidFill>
                <a:latin typeface="Inter"/>
              </a:rPr>
              <a:t>plans, roof, landscape, 4 elevations placed; mirrored elevation fixed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Renders: our model render, finished with AI</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13</a:t>
            </a:r>
          </a:p>
        </p:txBody>
      </p:sp>
      <p:pic>
        <p:nvPicPr>
          <p:cNvPr id="9" name="Picture 8" descr="render-before.jpg"/>
          <p:cNvPicPr>
            <a:picLocks noChangeAspect="1"/>
          </p:cNvPicPr>
          <p:nvPr/>
        </p:nvPicPr>
        <p:blipFill>
          <a:blip r:embed="rId3"/>
          <a:stretch>
            <a:fillRect/>
          </a:stretch>
        </p:blipFill>
        <p:spPr>
          <a:xfrm>
            <a:off x="548640" y="1715802"/>
            <a:ext cx="5410047" cy="3609274"/>
          </a:xfrm>
          <a:prstGeom prst="rect">
            <a:avLst/>
          </a:prstGeom>
        </p:spPr>
      </p:pic>
      <p:sp>
        <p:nvSpPr>
          <p:cNvPr id="10" name="Rectangle 9"/>
          <p:cNvSpPr/>
          <p:nvPr/>
        </p:nvSpPr>
        <p:spPr>
          <a:xfrm>
            <a:off x="548640" y="1715802"/>
            <a:ext cx="5410047" cy="360927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render-after.jpg"/>
          <p:cNvPicPr>
            <a:picLocks noChangeAspect="1"/>
          </p:cNvPicPr>
          <p:nvPr/>
        </p:nvPicPr>
        <p:blipFill>
          <a:blip r:embed="rId4"/>
          <a:stretch>
            <a:fillRect/>
          </a:stretch>
        </p:blipFill>
        <p:spPr>
          <a:xfrm>
            <a:off x="6326699" y="1554480"/>
            <a:ext cx="5222664" cy="3931920"/>
          </a:xfrm>
          <a:prstGeom prst="rect">
            <a:avLst/>
          </a:prstGeom>
        </p:spPr>
      </p:pic>
      <p:sp>
        <p:nvSpPr>
          <p:cNvPr id="12" name="Rectangle 11"/>
          <p:cNvSpPr/>
          <p:nvPr/>
        </p:nvSpPr>
        <p:spPr>
          <a:xfrm>
            <a:off x="6326699" y="1554480"/>
            <a:ext cx="5222664" cy="393192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5532120"/>
            <a:ext cx="5410047" cy="548640"/>
          </a:xfrm>
          <a:prstGeom prst="rect">
            <a:avLst/>
          </a:prstGeom>
          <a:noFill/>
        </p:spPr>
        <p:txBody>
          <a:bodyPr wrap="square" lIns="0" rIns="0" tIns="0" bIns="0" anchor="t">
            <a:spAutoFit/>
          </a:bodyPr>
          <a:lstStyle/>
          <a:p>
            <a:pPr algn="l"/>
            <a:r>
              <a:rPr sz="1500" b="1">
                <a:solidFill>
                  <a:srgbClr val="14130F"/>
                </a:solidFill>
                <a:latin typeface="Inter"/>
              </a:rPr>
              <a:t>Before: the D5 render of our model</a:t>
            </a:r>
          </a:p>
        </p:txBody>
      </p:sp>
      <p:sp>
        <p:nvSpPr>
          <p:cNvPr id="14" name="TextBox 13"/>
          <p:cNvSpPr txBox="1"/>
          <p:nvPr/>
        </p:nvSpPr>
        <p:spPr>
          <a:xfrm>
            <a:off x="6233007" y="5532120"/>
            <a:ext cx="5410047" cy="548640"/>
          </a:xfrm>
          <a:prstGeom prst="rect">
            <a:avLst/>
          </a:prstGeom>
          <a:noFill/>
        </p:spPr>
        <p:txBody>
          <a:bodyPr wrap="square" lIns="0" rIns="0" tIns="0" bIns="0" anchor="t">
            <a:spAutoFit/>
          </a:bodyPr>
          <a:lstStyle/>
          <a:p>
            <a:pPr algn="l"/>
            <a:r>
              <a:rPr sz="1500" b="1">
                <a:solidFill>
                  <a:srgbClr val="14130F"/>
                </a:solidFill>
                <a:latin typeface="Inter"/>
              </a:rPr>
              <a:t>After: same geometry, photoreal (Nano Banana Pro)</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Meetings and project emails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14</a:t>
            </a:r>
          </a:p>
        </p:txBody>
      </p:sp>
      <p:pic>
        <p:nvPicPr>
          <p:cNvPr id="9" name="Picture 8" descr="meeting.png"/>
          <p:cNvPicPr>
            <a:picLocks noChangeAspect="1"/>
          </p:cNvPicPr>
          <p:nvPr/>
        </p:nvPicPr>
        <p:blipFill>
          <a:blip r:embed="rId3"/>
          <a:stretch>
            <a:fillRect/>
          </a:stretch>
        </p:blipFill>
        <p:spPr>
          <a:xfrm>
            <a:off x="548640" y="2027041"/>
            <a:ext cx="5410047" cy="2986797"/>
          </a:xfrm>
          <a:prstGeom prst="rect">
            <a:avLst/>
          </a:prstGeom>
        </p:spPr>
      </p:pic>
      <p:sp>
        <p:nvSpPr>
          <p:cNvPr id="10" name="Rectangle 9"/>
          <p:cNvSpPr/>
          <p:nvPr/>
        </p:nvSpPr>
        <p:spPr>
          <a:xfrm>
            <a:off x="548640" y="2027041"/>
            <a:ext cx="5410047" cy="2986797"/>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email.png"/>
          <p:cNvPicPr>
            <a:picLocks noChangeAspect="1"/>
          </p:cNvPicPr>
          <p:nvPr/>
        </p:nvPicPr>
        <p:blipFill>
          <a:blip r:embed="rId4"/>
          <a:stretch>
            <a:fillRect/>
          </a:stretch>
        </p:blipFill>
        <p:spPr>
          <a:xfrm>
            <a:off x="6233007" y="2097484"/>
            <a:ext cx="5410047" cy="2845910"/>
          </a:xfrm>
          <a:prstGeom prst="rect">
            <a:avLst/>
          </a:prstGeom>
        </p:spPr>
      </p:pic>
      <p:sp>
        <p:nvSpPr>
          <p:cNvPr id="12" name="Rectangle 11"/>
          <p:cNvSpPr/>
          <p:nvPr/>
        </p:nvSpPr>
        <p:spPr>
          <a:xfrm>
            <a:off x="6233007" y="2097484"/>
            <a:ext cx="5410047" cy="284591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5532120"/>
            <a:ext cx="5410047" cy="548640"/>
          </a:xfrm>
          <a:prstGeom prst="rect">
            <a:avLst/>
          </a:prstGeom>
          <a:noFill/>
        </p:spPr>
        <p:txBody>
          <a:bodyPr wrap="square" lIns="0" rIns="0" tIns="0" bIns="0" anchor="t">
            <a:spAutoFit/>
          </a:bodyPr>
          <a:lstStyle/>
          <a:p>
            <a:pPr algn="l"/>
            <a:r>
              <a:rPr sz="1500" b="1">
                <a:solidFill>
                  <a:srgbClr val="14130F"/>
                </a:solidFill>
                <a:latin typeface="Inter"/>
              </a:rPr>
              <a:t>Notion AI meeting notes</a:t>
            </a:r>
          </a:p>
          <a:p>
            <a:pPr algn="l"/>
            <a:r>
              <a:rPr sz="1200" b="0">
                <a:solidFill>
                  <a:srgbClr val="111113"/>
                </a:solidFill>
                <a:latin typeface="Inter"/>
              </a:rPr>
              <a:t>Tower B coordination: 27 action items by discipline</a:t>
            </a:r>
          </a:p>
        </p:txBody>
      </p:sp>
      <p:sp>
        <p:nvSpPr>
          <p:cNvPr id="14" name="TextBox 13"/>
          <p:cNvSpPr txBox="1"/>
          <p:nvPr/>
        </p:nvSpPr>
        <p:spPr>
          <a:xfrm>
            <a:off x="6233007" y="5532120"/>
            <a:ext cx="5410047" cy="548640"/>
          </a:xfrm>
          <a:prstGeom prst="rect">
            <a:avLst/>
          </a:prstGeom>
          <a:noFill/>
        </p:spPr>
        <p:txBody>
          <a:bodyPr wrap="square" lIns="0" rIns="0" tIns="0" bIns="0" anchor="t">
            <a:spAutoFit/>
          </a:bodyPr>
          <a:lstStyle/>
          <a:p>
            <a:pPr algn="l"/>
            <a:r>
              <a:rPr sz="1500" b="1">
                <a:solidFill>
                  <a:srgbClr val="14130F"/>
                </a:solidFill>
                <a:latin typeface="Inter"/>
              </a:rPr>
              <a:t>Emails in my Outlook house format</a:t>
            </a:r>
          </a:p>
          <a:p>
            <a:pPr algn="l"/>
            <a:r>
              <a:rPr sz="1200" b="0">
                <a:solidFill>
                  <a:srgbClr val="111113"/>
                </a:solidFill>
                <a:latin typeface="Inter"/>
              </a:rPr>
              <a:t>AI drafts, I read and send. Other names blurred.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Revit and CAD on our projects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15</a:t>
            </a:r>
          </a:p>
        </p:txBody>
      </p:sp>
      <p:pic>
        <p:nvPicPr>
          <p:cNvPr id="9" name="Picture 8" descr="research.png"/>
          <p:cNvPicPr>
            <a:picLocks noChangeAspect="1"/>
          </p:cNvPicPr>
          <p:nvPr/>
        </p:nvPicPr>
        <p:blipFill>
          <a:blip r:embed="rId3"/>
          <a:stretch>
            <a:fillRect/>
          </a:stretch>
        </p:blipFill>
        <p:spPr>
          <a:xfrm>
            <a:off x="548640" y="2239041"/>
            <a:ext cx="3515258" cy="2197036"/>
          </a:xfrm>
          <a:prstGeom prst="rect">
            <a:avLst/>
          </a:prstGeom>
        </p:spPr>
      </p:pic>
      <p:sp>
        <p:nvSpPr>
          <p:cNvPr id="10" name="Rectangle 9"/>
          <p:cNvSpPr/>
          <p:nvPr/>
        </p:nvSpPr>
        <p:spPr>
          <a:xfrm>
            <a:off x="548640" y="2239041"/>
            <a:ext cx="3515258" cy="219703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5212080"/>
            <a:ext cx="3515258" cy="548640"/>
          </a:xfrm>
          <a:prstGeom prst="rect">
            <a:avLst/>
          </a:prstGeom>
          <a:noFill/>
        </p:spPr>
        <p:txBody>
          <a:bodyPr wrap="square" lIns="0" rIns="0" tIns="0" bIns="0" anchor="t">
            <a:spAutoFit/>
          </a:bodyPr>
          <a:lstStyle/>
          <a:p>
            <a:pPr algn="l"/>
            <a:r>
              <a:rPr sz="1500" b="1">
                <a:solidFill>
                  <a:srgbClr val="14130F"/>
                </a:solidFill>
                <a:latin typeface="Inter"/>
              </a:rPr>
              <a:t>Tower B facade</a:t>
            </a:r>
          </a:p>
          <a:p>
            <a:pPr algn="l"/>
            <a:r>
              <a:rPr sz="1200" b="0">
                <a:solidFill>
                  <a:srgbClr val="111113"/>
                </a:solidFill>
                <a:latin typeface="Inter"/>
              </a:rPr>
              <a:t>19 sheets, 31/31 views, 670/670 grid lines</a:t>
            </a:r>
          </a:p>
        </p:txBody>
      </p:sp>
      <p:pic>
        <p:nvPicPr>
          <p:cNvPr id="12" name="Picture 11" descr="details-catalogue-1440.png"/>
          <p:cNvPicPr>
            <a:picLocks noChangeAspect="1"/>
          </p:cNvPicPr>
          <p:nvPr/>
        </p:nvPicPr>
        <p:blipFill>
          <a:blip r:embed="rId4"/>
          <a:stretch>
            <a:fillRect/>
          </a:stretch>
        </p:blipFill>
        <p:spPr>
          <a:xfrm>
            <a:off x="4338218" y="2239041"/>
            <a:ext cx="3515258" cy="2197036"/>
          </a:xfrm>
          <a:prstGeom prst="rect">
            <a:avLst/>
          </a:prstGeom>
        </p:spPr>
      </p:pic>
      <p:sp>
        <p:nvSpPr>
          <p:cNvPr id="13" name="Rectangle 12"/>
          <p:cNvSpPr/>
          <p:nvPr/>
        </p:nvSpPr>
        <p:spPr>
          <a:xfrm>
            <a:off x="4338218" y="2239041"/>
            <a:ext cx="3515258" cy="219703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338218" y="5212080"/>
            <a:ext cx="3515258" cy="548640"/>
          </a:xfrm>
          <a:prstGeom prst="rect">
            <a:avLst/>
          </a:prstGeom>
          <a:noFill/>
        </p:spPr>
        <p:txBody>
          <a:bodyPr wrap="square" lIns="0" rIns="0" tIns="0" bIns="0" anchor="t">
            <a:spAutoFit/>
          </a:bodyPr>
          <a:lstStyle/>
          <a:p>
            <a:pPr algn="l"/>
            <a:r>
              <a:rPr sz="1500" b="1">
                <a:solidFill>
                  <a:srgbClr val="14130F"/>
                </a:solidFill>
                <a:latin typeface="Inter"/>
              </a:rPr>
              <a:t>CAD details</a:t>
            </a:r>
          </a:p>
          <a:p>
            <a:pPr algn="l"/>
            <a:r>
              <a:rPr sz="1200" b="0">
                <a:solidFill>
                  <a:srgbClr val="111113"/>
                </a:solidFill>
                <a:latin typeface="Inter"/>
              </a:rPr>
              <a:t>426 details filed</a:t>
            </a:r>
          </a:p>
        </p:txBody>
      </p:sp>
      <p:pic>
        <p:nvPicPr>
          <p:cNvPr id="15" name="Picture 14" descr="checklist-arc.png"/>
          <p:cNvPicPr>
            <a:picLocks noChangeAspect="1"/>
          </p:cNvPicPr>
          <p:nvPr/>
        </p:nvPicPr>
        <p:blipFill>
          <a:blip r:embed="rId5"/>
          <a:stretch>
            <a:fillRect/>
          </a:stretch>
        </p:blipFill>
        <p:spPr>
          <a:xfrm>
            <a:off x="8127796" y="2442766"/>
            <a:ext cx="3515258" cy="1789586"/>
          </a:xfrm>
          <a:prstGeom prst="rect">
            <a:avLst/>
          </a:prstGeom>
        </p:spPr>
      </p:pic>
      <p:sp>
        <p:nvSpPr>
          <p:cNvPr id="16" name="Rectangle 15"/>
          <p:cNvSpPr/>
          <p:nvPr/>
        </p:nvSpPr>
        <p:spPr>
          <a:xfrm>
            <a:off x="8127796" y="2442766"/>
            <a:ext cx="3515258" cy="178958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27796" y="5212080"/>
            <a:ext cx="3515258" cy="548640"/>
          </a:xfrm>
          <a:prstGeom prst="rect">
            <a:avLst/>
          </a:prstGeom>
          <a:noFill/>
        </p:spPr>
        <p:txBody>
          <a:bodyPr wrap="square" lIns="0" rIns="0" tIns="0" bIns="0" anchor="t">
            <a:spAutoFit/>
          </a:bodyPr>
          <a:lstStyle/>
          <a:p>
            <a:pPr algn="l"/>
            <a:r>
              <a:rPr sz="1500" b="1">
                <a:solidFill>
                  <a:srgbClr val="14130F"/>
                </a:solidFill>
                <a:latin typeface="Inter"/>
              </a:rPr>
              <a:t>Model checklists</a:t>
            </a:r>
          </a:p>
          <a:p>
            <a:pPr algn="l"/>
            <a:r>
              <a:rPr sz="1200" b="0">
                <a:solidFill>
                  <a:srgbClr val="111113"/>
                </a:solidFill>
                <a:latin typeface="Inter"/>
              </a:rPr>
              <a:t>540 checks in 9 checklists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Research, reports, libraries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16</a:t>
            </a:r>
          </a:p>
        </p:txBody>
      </p:sp>
      <p:pic>
        <p:nvPicPr>
          <p:cNvPr id="9" name="Picture 8" descr="research.png"/>
          <p:cNvPicPr>
            <a:picLocks noChangeAspect="1"/>
          </p:cNvPicPr>
          <p:nvPr/>
        </p:nvPicPr>
        <p:blipFill>
          <a:blip r:embed="rId3"/>
          <a:stretch>
            <a:fillRect/>
          </a:stretch>
        </p:blipFill>
        <p:spPr>
          <a:xfrm>
            <a:off x="548640" y="2239041"/>
            <a:ext cx="3515258" cy="2197036"/>
          </a:xfrm>
          <a:prstGeom prst="rect">
            <a:avLst/>
          </a:prstGeom>
        </p:spPr>
      </p:pic>
      <p:sp>
        <p:nvSpPr>
          <p:cNvPr id="10" name="Rectangle 9"/>
          <p:cNvSpPr/>
          <p:nvPr/>
        </p:nvSpPr>
        <p:spPr>
          <a:xfrm>
            <a:off x="548640" y="2239041"/>
            <a:ext cx="3515258" cy="219703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5212080"/>
            <a:ext cx="3515258" cy="548640"/>
          </a:xfrm>
          <a:prstGeom prst="rect">
            <a:avLst/>
          </a:prstGeom>
          <a:noFill/>
        </p:spPr>
        <p:txBody>
          <a:bodyPr wrap="square" lIns="0" rIns="0" tIns="0" bIns="0" anchor="t">
            <a:spAutoFit/>
          </a:bodyPr>
          <a:lstStyle/>
          <a:p>
            <a:pPr algn="l"/>
            <a:r>
              <a:rPr sz="1500" b="1">
                <a:solidFill>
                  <a:srgbClr val="14130F"/>
                </a:solidFill>
                <a:latin typeface="Inter"/>
              </a:rPr>
              <a:t>Research</a:t>
            </a:r>
          </a:p>
          <a:p>
            <a:pPr algn="l"/>
            <a:r>
              <a:rPr sz="1200" b="0">
                <a:solidFill>
                  <a:srgbClr val="111113"/>
                </a:solidFill>
                <a:latin typeface="Inter"/>
              </a:rPr>
              <a:t>293 gaps found and fixed in our standard</a:t>
            </a:r>
          </a:p>
        </p:txBody>
      </p:sp>
      <p:pic>
        <p:nvPicPr>
          <p:cNvPr id="12" name="Picture 11" descr="front-door-1440.png"/>
          <p:cNvPicPr>
            <a:picLocks noChangeAspect="1"/>
          </p:cNvPicPr>
          <p:nvPr/>
        </p:nvPicPr>
        <p:blipFill>
          <a:blip r:embed="rId4"/>
          <a:stretch>
            <a:fillRect/>
          </a:stretch>
        </p:blipFill>
        <p:spPr>
          <a:xfrm>
            <a:off x="4338218" y="2239041"/>
            <a:ext cx="3515258" cy="2197036"/>
          </a:xfrm>
          <a:prstGeom prst="rect">
            <a:avLst/>
          </a:prstGeom>
        </p:spPr>
      </p:pic>
      <p:sp>
        <p:nvSpPr>
          <p:cNvPr id="13" name="Rectangle 12"/>
          <p:cNvSpPr/>
          <p:nvPr/>
        </p:nvSpPr>
        <p:spPr>
          <a:xfrm>
            <a:off x="4338218" y="2239041"/>
            <a:ext cx="3515258" cy="219703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338218" y="5212080"/>
            <a:ext cx="3515258" cy="548640"/>
          </a:xfrm>
          <a:prstGeom prst="rect">
            <a:avLst/>
          </a:prstGeom>
          <a:noFill/>
        </p:spPr>
        <p:txBody>
          <a:bodyPr wrap="square" lIns="0" rIns="0" tIns="0" bIns="0" anchor="t">
            <a:spAutoFit/>
          </a:bodyPr>
          <a:lstStyle/>
          <a:p>
            <a:pPr algn="l"/>
            <a:r>
              <a:rPr sz="1500" b="1">
                <a:solidFill>
                  <a:srgbClr val="14130F"/>
                </a:solidFill>
                <a:latin typeface="Inter"/>
              </a:rPr>
              <a:t>Our standard</a:t>
            </a:r>
          </a:p>
          <a:p>
            <a:pPr algn="l"/>
            <a:r>
              <a:rPr sz="1200" b="0">
                <a:solidFill>
                  <a:srgbClr val="111113"/>
                </a:solidFill>
                <a:latin typeface="Inter"/>
              </a:rPr>
              <a:t>58 documents rebuilt, one front page</a:t>
            </a:r>
          </a:p>
        </p:txBody>
      </p:sp>
      <p:pic>
        <p:nvPicPr>
          <p:cNvPr id="15" name="Picture 14" descr="family-catalogue-1440.png"/>
          <p:cNvPicPr>
            <a:picLocks noChangeAspect="1"/>
          </p:cNvPicPr>
          <p:nvPr/>
        </p:nvPicPr>
        <p:blipFill>
          <a:blip r:embed="rId5"/>
          <a:stretch>
            <a:fillRect/>
          </a:stretch>
        </p:blipFill>
        <p:spPr>
          <a:xfrm>
            <a:off x="8127796" y="2239041"/>
            <a:ext cx="3515258" cy="2197036"/>
          </a:xfrm>
          <a:prstGeom prst="rect">
            <a:avLst/>
          </a:prstGeom>
        </p:spPr>
      </p:pic>
      <p:sp>
        <p:nvSpPr>
          <p:cNvPr id="16" name="Rectangle 15"/>
          <p:cNvSpPr/>
          <p:nvPr/>
        </p:nvSpPr>
        <p:spPr>
          <a:xfrm>
            <a:off x="8127796" y="2239041"/>
            <a:ext cx="3515258" cy="219703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27796" y="5212080"/>
            <a:ext cx="3515258" cy="548640"/>
          </a:xfrm>
          <a:prstGeom prst="rect">
            <a:avLst/>
          </a:prstGeom>
          <a:noFill/>
        </p:spPr>
        <p:txBody>
          <a:bodyPr wrap="square" lIns="0" rIns="0" tIns="0" bIns="0" anchor="t">
            <a:spAutoFit/>
          </a:bodyPr>
          <a:lstStyle/>
          <a:p>
            <a:pPr algn="l"/>
            <a:r>
              <a:rPr sz="1500" b="1">
                <a:solidFill>
                  <a:srgbClr val="14130F"/>
                </a:solidFill>
                <a:latin typeface="Inter"/>
              </a:rPr>
              <a:t>Family library</a:t>
            </a:r>
          </a:p>
          <a:p>
            <a:pPr algn="l"/>
            <a:r>
              <a:rPr sz="1200" b="0">
                <a:solidFill>
                  <a:srgbClr val="111113"/>
                </a:solidFill>
                <a:latin typeface="Inter"/>
              </a:rPr>
              <a:t>889 families with pictures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ArchHub: one place for the AI and our programs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17</a:t>
            </a:r>
          </a:p>
        </p:txBody>
      </p:sp>
      <p:pic>
        <p:nvPicPr>
          <p:cNvPr id="9" name="Picture 8" descr="archhub-workshop.png"/>
          <p:cNvPicPr>
            <a:picLocks noChangeAspect="1"/>
          </p:cNvPicPr>
          <p:nvPr/>
        </p:nvPicPr>
        <p:blipFill>
          <a:blip r:embed="rId3"/>
          <a:stretch>
            <a:fillRect/>
          </a:stretch>
        </p:blipFill>
        <p:spPr>
          <a:xfrm>
            <a:off x="548639" y="1562045"/>
            <a:ext cx="6766560" cy="3596748"/>
          </a:xfrm>
          <a:prstGeom prst="rect">
            <a:avLst/>
          </a:prstGeom>
        </p:spPr>
      </p:pic>
      <p:sp>
        <p:nvSpPr>
          <p:cNvPr id="10" name="Rectangle 9"/>
          <p:cNvSpPr/>
          <p:nvPr/>
        </p:nvSpPr>
        <p:spPr>
          <a:xfrm>
            <a:off x="548639" y="1562045"/>
            <a:ext cx="6766560" cy="359674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0" y="1600200"/>
            <a:ext cx="4053535" cy="3840480"/>
          </a:xfrm>
          <a:prstGeom prst="rect">
            <a:avLst/>
          </a:prstGeom>
          <a:noFill/>
        </p:spPr>
        <p:txBody>
          <a:bodyPr wrap="square" lIns="0" rIns="0" tIns="0" bIns="0" anchor="t">
            <a:spAutoFit/>
          </a:bodyPr>
          <a:lstStyle/>
          <a:p>
            <a:pPr algn="l">
              <a:spcAft>
                <a:spcPts val="1200"/>
              </a:spcAft>
            </a:pPr>
            <a:r>
              <a:rPr sz="1600" b="0">
                <a:solidFill>
                  <a:srgbClr val="14130F"/>
                </a:solidFill>
                <a:latin typeface="Inter"/>
              </a:rPr>
              <a:t>Connects the AI agents to Revit, AutoCAD, Excel, Word, Outlook and Notion.</a:t>
            </a:r>
          </a:p>
          <a:p>
            <a:pPr algn="l">
              <a:spcAft>
                <a:spcPts val="1200"/>
              </a:spcAft>
            </a:pPr>
            <a:r>
              <a:rPr sz="1600" b="0">
                <a:solidFill>
                  <a:srgbClr val="14130F"/>
                </a:solidFill>
                <a:latin typeface="Inter"/>
              </a:rPr>
              <a:t>Agents work together in one room, the Workshop, with us.</a:t>
            </a:r>
          </a:p>
          <a:p>
            <a:pPr algn="l">
              <a:spcAft>
                <a:spcPts val="1200"/>
              </a:spcAft>
            </a:pPr>
            <a:r>
              <a:rPr sz="1600" b="0">
                <a:solidFill>
                  <a:srgbClr val="14130F"/>
                </a:solidFill>
                <a:latin typeface="Inter"/>
              </a:rPr>
              <a:t>Nothing changes our files until we approve it.</a:t>
            </a:r>
          </a:p>
          <a:p>
            <a:pPr algn="l">
              <a:spcAft>
                <a:spcPts val="1200"/>
              </a:spcAft>
            </a:pPr>
            <a:r>
              <a:rPr sz="1600" b="1">
                <a:solidFill>
                  <a:srgbClr val="9A7B45"/>
                </a:solidFill>
                <a:latin typeface="Inter"/>
              </a:rPr>
              <a:t>Already used for: the project emails and the Tower B Revit work.</a:t>
            </a:r>
          </a:p>
        </p:txBody>
      </p:sp>
      <p:pic>
        <p:nvPicPr>
          <p:cNvPr id="12" name="Picture 11" descr="archhub-canvas.png"/>
          <p:cNvPicPr>
            <a:picLocks noChangeAspect="1"/>
          </p:cNvPicPr>
          <p:nvPr/>
        </p:nvPicPr>
        <p:blipFill>
          <a:blip r:embed="rId4"/>
          <a:stretch>
            <a:fillRect/>
          </a:stretch>
        </p:blipFill>
        <p:spPr>
          <a:xfrm>
            <a:off x="4081390" y="5303520"/>
            <a:ext cx="4028914" cy="960120"/>
          </a:xfrm>
          <a:prstGeom prst="rect">
            <a:avLst/>
          </a:prstGeom>
        </p:spPr>
      </p:pic>
      <p:sp>
        <p:nvSpPr>
          <p:cNvPr id="13" name="Rectangle 12"/>
          <p:cNvSpPr/>
          <p:nvPr/>
        </p:nvSpPr>
        <p:spPr>
          <a:xfrm>
            <a:off x="4081390" y="5303520"/>
            <a:ext cx="4028914" cy="96012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AI USE</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AI can do next in our work</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 AI use</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18</a:t>
            </a:r>
          </a:p>
        </p:txBody>
      </p:sp>
      <p:sp>
        <p:nvSpPr>
          <p:cNvPr id="9" name="Rounded Rectangle 8"/>
          <p:cNvSpPr/>
          <p:nvPr/>
        </p:nvSpPr>
        <p:spPr>
          <a:xfrm>
            <a:off x="548640" y="160020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764792"/>
            <a:ext cx="3149498" cy="822960"/>
          </a:xfrm>
          <a:prstGeom prst="rect">
            <a:avLst/>
          </a:prstGeom>
          <a:noFill/>
        </p:spPr>
        <p:txBody>
          <a:bodyPr wrap="square" lIns="0" rIns="0" tIns="0" bIns="0" anchor="t">
            <a:spAutoFit/>
          </a:bodyPr>
          <a:lstStyle/>
          <a:p>
            <a:pPr algn="l"/>
            <a:r>
              <a:rPr sz="1600" b="1">
                <a:solidFill>
                  <a:srgbClr val="14130F"/>
                </a:solidFill>
                <a:latin typeface="Inter"/>
              </a:rPr>
              <a:t>Trackers that fill themselves</a:t>
            </a:r>
          </a:p>
          <a:p>
            <a:pPr algn="l"/>
            <a:r>
              <a:rPr sz="1300" b="0">
                <a:solidFill>
                  <a:srgbClr val="111113"/>
                </a:solidFill>
                <a:latin typeface="Inter"/>
              </a:rPr>
              <a:t>built on: from Outlook and Revit sheet lists</a:t>
            </a:r>
          </a:p>
        </p:txBody>
      </p:sp>
      <p:sp>
        <p:nvSpPr>
          <p:cNvPr id="11" name="Rounded Rectangle 10"/>
          <p:cNvSpPr/>
          <p:nvPr/>
        </p:nvSpPr>
        <p:spPr>
          <a:xfrm>
            <a:off x="4338218" y="160020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1098" y="1764792"/>
            <a:ext cx="3149498" cy="822960"/>
          </a:xfrm>
          <a:prstGeom prst="rect">
            <a:avLst/>
          </a:prstGeom>
          <a:noFill/>
        </p:spPr>
        <p:txBody>
          <a:bodyPr wrap="square" lIns="0" rIns="0" tIns="0" bIns="0" anchor="t">
            <a:spAutoFit/>
          </a:bodyPr>
          <a:lstStyle/>
          <a:p>
            <a:pPr algn="l"/>
            <a:r>
              <a:rPr sz="1600" b="1">
                <a:solidFill>
                  <a:srgbClr val="14130F"/>
                </a:solidFill>
                <a:latin typeface="Inter"/>
              </a:rPr>
              <a:t>Meetings to owned actions</a:t>
            </a:r>
          </a:p>
          <a:p>
            <a:pPr algn="l"/>
            <a:r>
              <a:rPr sz="1300" b="0">
                <a:solidFill>
                  <a:srgbClr val="111113"/>
                </a:solidFill>
                <a:latin typeface="Inter"/>
              </a:rPr>
              <a:t>built on: from Notion AI notes</a:t>
            </a:r>
          </a:p>
        </p:txBody>
      </p:sp>
      <p:sp>
        <p:nvSpPr>
          <p:cNvPr id="13" name="Rounded Rectangle 12"/>
          <p:cNvSpPr/>
          <p:nvPr/>
        </p:nvSpPr>
        <p:spPr>
          <a:xfrm>
            <a:off x="8127796" y="160020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10676" y="1764792"/>
            <a:ext cx="3149498" cy="822960"/>
          </a:xfrm>
          <a:prstGeom prst="rect">
            <a:avLst/>
          </a:prstGeom>
          <a:noFill/>
        </p:spPr>
        <p:txBody>
          <a:bodyPr wrap="square" lIns="0" rIns="0" tIns="0" bIns="0" anchor="t">
            <a:spAutoFit/>
          </a:bodyPr>
          <a:lstStyle/>
          <a:p>
            <a:pPr algn="l"/>
            <a:r>
              <a:rPr sz="1600" b="1">
                <a:solidFill>
                  <a:srgbClr val="14130F"/>
                </a:solidFill>
                <a:latin typeface="Inter"/>
              </a:rPr>
              <a:t>Specs from our master spec</a:t>
            </a:r>
          </a:p>
          <a:p>
            <a:pPr algn="l"/>
            <a:r>
              <a:rPr sz="1300" b="0">
                <a:solidFill>
                  <a:srgbClr val="111113"/>
                </a:solidFill>
                <a:latin typeface="Inter"/>
              </a:rPr>
              <a:t>built on: 828 master spec files on the server</a:t>
            </a:r>
          </a:p>
        </p:txBody>
      </p:sp>
      <p:sp>
        <p:nvSpPr>
          <p:cNvPr id="15" name="Rounded Rectangle 14"/>
          <p:cNvSpPr/>
          <p:nvPr/>
        </p:nvSpPr>
        <p:spPr>
          <a:xfrm>
            <a:off x="548640" y="283464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 y="2999232"/>
            <a:ext cx="3149498" cy="822960"/>
          </a:xfrm>
          <a:prstGeom prst="rect">
            <a:avLst/>
          </a:prstGeom>
          <a:noFill/>
        </p:spPr>
        <p:txBody>
          <a:bodyPr wrap="square" lIns="0" rIns="0" tIns="0" bIns="0" anchor="t">
            <a:spAutoFit/>
          </a:bodyPr>
          <a:lstStyle/>
          <a:p>
            <a:pPr algn="l"/>
            <a:r>
              <a:rPr sz="1600" b="1">
                <a:solidFill>
                  <a:srgbClr val="14130F"/>
                </a:solidFill>
                <a:latin typeface="Inter"/>
              </a:rPr>
              <a:t>Authority and code checks</a:t>
            </a:r>
          </a:p>
          <a:p>
            <a:pPr algn="l"/>
            <a:r>
              <a:rPr sz="1300" b="0">
                <a:solidFill>
                  <a:srgbClr val="111113"/>
                </a:solidFill>
                <a:latin typeface="Inter"/>
              </a:rPr>
              <a:t>built on: codes library, DoT ramp rule</a:t>
            </a:r>
          </a:p>
        </p:txBody>
      </p:sp>
      <p:sp>
        <p:nvSpPr>
          <p:cNvPr id="17" name="Rounded Rectangle 16"/>
          <p:cNvSpPr/>
          <p:nvPr/>
        </p:nvSpPr>
        <p:spPr>
          <a:xfrm>
            <a:off x="4338218" y="283464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1098" y="2999232"/>
            <a:ext cx="3149498" cy="822960"/>
          </a:xfrm>
          <a:prstGeom prst="rect">
            <a:avLst/>
          </a:prstGeom>
          <a:noFill/>
        </p:spPr>
        <p:txBody>
          <a:bodyPr wrap="square" lIns="0" rIns="0" tIns="0" bIns="0" anchor="t">
            <a:spAutoFit/>
          </a:bodyPr>
          <a:lstStyle/>
          <a:p>
            <a:pPr algn="l"/>
            <a:r>
              <a:rPr sz="1600" b="1">
                <a:solidFill>
                  <a:srgbClr val="14130F"/>
                </a:solidFill>
                <a:latin typeface="Inter"/>
              </a:rPr>
              <a:t>CAD and Revit layer fixing</a:t>
            </a:r>
          </a:p>
          <a:p>
            <a:pPr algn="l"/>
            <a:r>
              <a:rPr sz="1300" b="0">
                <a:solidFill>
                  <a:srgbClr val="111113"/>
                </a:solidFill>
                <a:latin typeface="Inter"/>
              </a:rPr>
              <a:t>built on: from the two-tower study</a:t>
            </a:r>
          </a:p>
        </p:txBody>
      </p:sp>
      <p:sp>
        <p:nvSpPr>
          <p:cNvPr id="19" name="Rounded Rectangle 18"/>
          <p:cNvSpPr/>
          <p:nvPr/>
        </p:nvSpPr>
        <p:spPr>
          <a:xfrm>
            <a:off x="8127796" y="283464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10676" y="2999232"/>
            <a:ext cx="3149498" cy="822960"/>
          </a:xfrm>
          <a:prstGeom prst="rect">
            <a:avLst/>
          </a:prstGeom>
          <a:noFill/>
        </p:spPr>
        <p:txBody>
          <a:bodyPr wrap="square" lIns="0" rIns="0" tIns="0" bIns="0" anchor="t">
            <a:spAutoFit/>
          </a:bodyPr>
          <a:lstStyle/>
          <a:p>
            <a:pPr algn="l"/>
            <a:r>
              <a:rPr sz="1600" b="1">
                <a:solidFill>
                  <a:srgbClr val="14130F"/>
                </a:solidFill>
                <a:latin typeface="Inter"/>
              </a:rPr>
              <a:t>Render options from the model</a:t>
            </a:r>
          </a:p>
          <a:p>
            <a:pPr algn="l"/>
            <a:r>
              <a:rPr sz="1300" b="0">
                <a:solidFill>
                  <a:srgbClr val="111113"/>
                </a:solidFill>
                <a:latin typeface="Inter"/>
              </a:rPr>
              <a:t>built on: render farm, before/after method</a:t>
            </a:r>
          </a:p>
        </p:txBody>
      </p:sp>
      <p:sp>
        <p:nvSpPr>
          <p:cNvPr id="21" name="Rounded Rectangle 20"/>
          <p:cNvSpPr/>
          <p:nvPr/>
        </p:nvSpPr>
        <p:spPr>
          <a:xfrm>
            <a:off x="548640" y="406908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31520" y="4233672"/>
            <a:ext cx="3149498" cy="822960"/>
          </a:xfrm>
          <a:prstGeom prst="rect">
            <a:avLst/>
          </a:prstGeom>
          <a:noFill/>
        </p:spPr>
        <p:txBody>
          <a:bodyPr wrap="square" lIns="0" rIns="0" tIns="0" bIns="0" anchor="t">
            <a:spAutoFit/>
          </a:bodyPr>
          <a:lstStyle/>
          <a:p>
            <a:pPr algn="l"/>
            <a:r>
              <a:rPr sz="1600" b="1">
                <a:solidFill>
                  <a:srgbClr val="14130F"/>
                </a:solidFill>
                <a:latin typeface="Inter"/>
              </a:rPr>
              <a:t>Batch model checks</a:t>
            </a:r>
          </a:p>
          <a:p>
            <a:pPr algn="l"/>
            <a:r>
              <a:rPr sz="1300" b="0">
                <a:solidFill>
                  <a:srgbClr val="111113"/>
                </a:solidFill>
                <a:latin typeface="Inter"/>
              </a:rPr>
              <a:t>built on: the 540 checks</a:t>
            </a:r>
          </a:p>
        </p:txBody>
      </p:sp>
      <p:sp>
        <p:nvSpPr>
          <p:cNvPr id="23" name="Rounded Rectangle 22"/>
          <p:cNvSpPr/>
          <p:nvPr/>
        </p:nvSpPr>
        <p:spPr>
          <a:xfrm>
            <a:off x="4338218" y="406908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21098" y="4233672"/>
            <a:ext cx="3149498" cy="822960"/>
          </a:xfrm>
          <a:prstGeom prst="rect">
            <a:avLst/>
          </a:prstGeom>
          <a:noFill/>
        </p:spPr>
        <p:txBody>
          <a:bodyPr wrap="square" lIns="0" rIns="0" tIns="0" bIns="0" anchor="t">
            <a:spAutoFit/>
          </a:bodyPr>
          <a:lstStyle/>
          <a:p>
            <a:pPr algn="l"/>
            <a:r>
              <a:rPr sz="1600" b="1">
                <a:solidFill>
                  <a:srgbClr val="14130F"/>
                </a:solidFill>
                <a:latin typeface="Inter"/>
              </a:rPr>
              <a:t>Answering client comment sheets</a:t>
            </a:r>
          </a:p>
          <a:p>
            <a:pPr algn="l"/>
            <a:r>
              <a:rPr sz="1300" b="0">
                <a:solidFill>
                  <a:srgbClr val="111113"/>
                </a:solidFill>
                <a:latin typeface="Inter"/>
              </a:rPr>
              <a:t>built on: our comment trackers</a:t>
            </a:r>
          </a:p>
        </p:txBody>
      </p:sp>
      <p:sp>
        <p:nvSpPr>
          <p:cNvPr id="25" name="Rounded Rectangle 24"/>
          <p:cNvSpPr/>
          <p:nvPr/>
        </p:nvSpPr>
        <p:spPr>
          <a:xfrm>
            <a:off x="8127796" y="4069080"/>
            <a:ext cx="3515258" cy="1051560"/>
          </a:xfrm>
          <a:prstGeom prst="roundRect">
            <a:avLst>
              <a:gd name="adj" fmla="val 3478"/>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10676" y="4233672"/>
            <a:ext cx="3149498" cy="822960"/>
          </a:xfrm>
          <a:prstGeom prst="rect">
            <a:avLst/>
          </a:prstGeom>
          <a:noFill/>
        </p:spPr>
        <p:txBody>
          <a:bodyPr wrap="square" lIns="0" rIns="0" tIns="0" bIns="0" anchor="t">
            <a:spAutoFit/>
          </a:bodyPr>
          <a:lstStyle/>
          <a:p>
            <a:pPr algn="l"/>
            <a:r>
              <a:rPr sz="1600" b="1">
                <a:solidFill>
                  <a:srgbClr val="14130F"/>
                </a:solidFill>
                <a:latin typeface="Inter"/>
              </a:rPr>
              <a:t>Standard watch</a:t>
            </a:r>
          </a:p>
          <a:p>
            <a:pPr algn="l"/>
            <a:r>
              <a:rPr sz="1300" b="0">
                <a:solidFill>
                  <a:srgbClr val="111113"/>
                </a:solidFill>
                <a:latin typeface="Inter"/>
              </a:rPr>
              <a:t>built on: the gap audit method, run again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MANAGEMENT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Management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19</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MGT-01</a:t>
                      </a:r>
                    </a:p>
                  </a:txBody>
                  <a:tcPr marL="109728" marR="109728" marT="36576" marB="36576" anchor="ctr">
                    <a:solidFill>
                      <a:srgbClr val="FFFFFF"/>
                    </a:solidFill>
                  </a:tcPr>
                </a:tc>
                <a:tc>
                  <a:txBody>
                    <a:bodyPr wrap="square"/>
                    <a:lstStyle/>
                    <a:p>
                      <a:r>
                        <a:rPr sz="1500" b="0">
                          <a:solidFill>
                            <a:srgbClr val="14130F"/>
                          </a:solidFill>
                          <a:latin typeface="Inter"/>
                        </a:rPr>
                        <a:t>Open the front page and search for a standard, a family and a detail</a:t>
                      </a:r>
                    </a:p>
                  </a:txBody>
                  <a:tcPr marL="109728" marR="109728" marT="36576" marB="36576" anchor="ctr">
                    <a:solidFill>
                      <a:srgbClr val="FFFFFF"/>
                    </a:solidFill>
                  </a:tcPr>
                </a:tc>
                <a:tc>
                  <a:txBody>
                    <a:bodyPr wrap="square"/>
                    <a:lstStyle/>
                    <a:p>
                      <a:r>
                        <a:rPr sz="1200" b="0">
                          <a:solidFill>
                            <a:srgbClr val="3A3A3C"/>
                          </a:solidFill>
                          <a:latin typeface="Consolas"/>
                        </a:rPr>
                        <a:t>index.html</a:t>
                      </a:r>
                    </a:p>
                  </a:txBody>
                  <a:tcPr marL="109728" marR="109728" marT="36576" marB="36576" anchor="ctr">
                    <a:solidFill>
                      <a:srgbClr val="FFFFFF"/>
                    </a:solidFill>
                  </a:tcPr>
                </a:tc>
              </a:tr>
              <a:tr h="457200">
                <a:tc>
                  <a:txBody>
                    <a:bodyPr wrap="square"/>
                    <a:lstStyle/>
                    <a:p>
                      <a:r>
                        <a:rPr sz="1200" b="1">
                          <a:solidFill>
                            <a:srgbClr val="9A7B45"/>
                          </a:solidFill>
                          <a:latin typeface="Consolas"/>
                        </a:rPr>
                        <a:t>MGT-02</a:t>
                      </a:r>
                    </a:p>
                  </a:txBody>
                  <a:tcPr marL="109728" marR="109728" marT="36576" marB="36576" anchor="ctr">
                    <a:solidFill>
                      <a:srgbClr val="EDE9DF"/>
                    </a:solidFill>
                  </a:tcPr>
                </a:tc>
                <a:tc>
                  <a:txBody>
                    <a:bodyPr wrap="square"/>
                    <a:lstStyle/>
                    <a:p>
                      <a:r>
                        <a:rPr sz="1500" b="0">
                          <a:solidFill>
                            <a:srgbClr val="14130F"/>
                          </a:solidFill>
                          <a:latin typeface="Inter"/>
                        </a:rPr>
                        <a:t>Read the QMS guide</a:t>
                      </a:r>
                    </a:p>
                  </a:txBody>
                  <a:tcPr marL="109728" marR="109728" marT="36576" marB="36576" anchor="ctr">
                    <a:solidFill>
                      <a:srgbClr val="EDE9DF"/>
                    </a:solidFill>
                  </a:tcPr>
                </a:tc>
                <a:tc>
                  <a:txBody>
                    <a:bodyPr wrap="square"/>
                    <a:lstStyle/>
                    <a:p>
                      <a:r>
                        <a:rPr sz="1200" b="0">
                          <a:solidFill>
                            <a:srgbClr val="3A3A3C"/>
                          </a:solidFill>
                          <a:latin typeface="Consolas"/>
                        </a:rPr>
                        <a:t>07-QA-QC\BBM-QMS-GUIDE.pdf</a:t>
                      </a:r>
                    </a:p>
                  </a:txBody>
                  <a:tcPr marL="109728" marR="109728" marT="36576" marB="36576" anchor="ctr">
                    <a:solidFill>
                      <a:srgbClr val="EDE9DF"/>
                    </a:solidFill>
                  </a:tcPr>
                </a:tc>
              </a:tr>
              <a:tr h="457200">
                <a:tc>
                  <a:txBody>
                    <a:bodyPr wrap="square"/>
                    <a:lstStyle/>
                    <a:p>
                      <a:r>
                        <a:rPr sz="1200" b="1">
                          <a:solidFill>
                            <a:srgbClr val="9A7B45"/>
                          </a:solidFill>
                          <a:latin typeface="Consolas"/>
                        </a:rPr>
                        <a:t>MGT-03</a:t>
                      </a:r>
                    </a:p>
                  </a:txBody>
                  <a:tcPr marL="109728" marR="109728" marT="36576" marB="36576" anchor="ctr">
                    <a:solidFill>
                      <a:srgbClr val="FFFFFF"/>
                    </a:solidFill>
                  </a:tcPr>
                </a:tc>
                <a:tc>
                  <a:txBody>
                    <a:bodyPr wrap="square"/>
                    <a:lstStyle/>
                    <a:p>
                      <a:r>
                        <a:rPr sz="1500" b="0">
                          <a:solidFill>
                            <a:srgbClr val="14130F"/>
                          </a:solidFill>
                          <a:latin typeface="Inter"/>
                        </a:rPr>
                        <a:t>Open the audit checklist and the KPI register</a:t>
                      </a:r>
                    </a:p>
                  </a:txBody>
                  <a:tcPr marL="109728" marR="109728" marT="36576" marB="36576" anchor="ctr">
                    <a:solidFill>
                      <a:srgbClr val="FFFFFF"/>
                    </a:solidFill>
                  </a:tcPr>
                </a:tc>
                <a:tc>
                  <a:txBody>
                    <a:bodyPr wrap="square"/>
                    <a:lstStyle/>
                    <a:p>
                      <a:r>
                        <a:rPr sz="1200" b="0">
                          <a:solidFill>
                            <a:srgbClr val="3A3A3C"/>
                          </a:solidFill>
                          <a:latin typeface="Consolas"/>
                        </a:rPr>
                        <a:t>07-QA-QC\09-AUDIT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front page link and the QMS guide, and the feedback log (08-PRESENTATION).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20</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One read-only share</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BABOOM-BIM-STANDARD\</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29 approved plug-ins, silent installs</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02-LIBRARIES\07-PLUGINS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Office AI on our own PCs</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09-AI: ComfyUI, render farm, LM Studio</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BABOOM Tools + BABOOM CAD: our own add-ins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Revit 2023–2027 + AutoCAD; office-only, not pyRevit</a:t>
            </a:r>
          </a:p>
        </p:txBody>
      </p:sp>
      <p:pic>
        <p:nvPicPr>
          <p:cNvPr id="26" name="Picture 25" descr="plugins-catalogue.png"/>
          <p:cNvPicPr>
            <a:picLocks noChangeAspect="1"/>
          </p:cNvPicPr>
          <p:nvPr/>
        </p:nvPicPr>
        <p:blipFill>
          <a:blip r:embed="rId3"/>
          <a:stretch>
            <a:fillRect/>
          </a:stretch>
        </p:blipFill>
        <p:spPr>
          <a:xfrm>
            <a:off x="5989320" y="1982247"/>
            <a:ext cx="5653735" cy="3533584"/>
          </a:xfrm>
          <a:prstGeom prst="rect">
            <a:avLst/>
          </a:prstGeom>
        </p:spPr>
      </p:pic>
      <p:sp>
        <p:nvSpPr>
          <p:cNvPr id="27" name="Rectangle 26"/>
          <p:cNvSpPr/>
          <p:nvPr/>
        </p:nvSpPr>
        <p:spPr>
          <a:xfrm>
            <a:off x="5989320" y="1982247"/>
            <a:ext cx="5653735" cy="35335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tools that update themselves on every PC, and more GPU PCs on the render farm.</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plug-ins catalogue (02-LIBRARIES\07-PLUGINS\CATALOGUE.html)</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21</a:t>
            </a:r>
          </a:p>
        </p:txBody>
      </p:sp>
      <p:sp>
        <p:nvSpPr>
          <p:cNvPr id="10" name="Rectangle 9"/>
          <p:cNvSpPr/>
          <p:nvPr/>
        </p:nvSpPr>
        <p:spPr>
          <a:xfrm>
            <a:off x="548640" y="170078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850392"/>
          </a:xfrm>
          <a:prstGeom prst="rect">
            <a:avLst/>
          </a:prstGeom>
          <a:noFill/>
        </p:spPr>
        <p:txBody>
          <a:bodyPr wrap="square" lIns="0" rIns="0" tIns="0" bIns="0" anchor="ctr">
            <a:spAutoFit/>
          </a:bodyPr>
          <a:lstStyle/>
          <a:p>
            <a:pPr algn="l"/>
            <a:r>
              <a:rPr sz="2000" b="0">
                <a:solidFill>
                  <a:srgbClr val="14130F"/>
                </a:solidFill>
                <a:latin typeface="Inter"/>
              </a:rPr>
              <a:t>Everyone reads the standard share; only the BIM team writes to it.</a:t>
            </a:r>
          </a:p>
        </p:txBody>
      </p:sp>
      <p:sp>
        <p:nvSpPr>
          <p:cNvPr id="12" name="Rectangle 11"/>
          <p:cNvSpPr/>
          <p:nvPr/>
        </p:nvSpPr>
        <p:spPr>
          <a:xfrm>
            <a:off x="548640" y="266090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606040"/>
            <a:ext cx="10820095" cy="850392"/>
          </a:xfrm>
          <a:prstGeom prst="rect">
            <a:avLst/>
          </a:prstGeom>
          <a:noFill/>
        </p:spPr>
        <p:txBody>
          <a:bodyPr wrap="square" lIns="0" rIns="0" tIns="0" bIns="0" anchor="ctr">
            <a:spAutoFit/>
          </a:bodyPr>
          <a:lstStyle/>
          <a:p>
            <a:pPr algn="l"/>
            <a:r>
              <a:rPr sz="2000" b="0">
                <a:solidFill>
                  <a:srgbClr val="14130F"/>
                </a:solidFill>
                <a:latin typeface="Inter"/>
              </a:rPr>
              <a:t>New plug-ins arrive in 07-PLUGINS\99-INTAKE and are checked by the BIM team.</a:t>
            </a:r>
          </a:p>
        </p:txBody>
      </p:sp>
      <p:sp>
        <p:nvSpPr>
          <p:cNvPr id="14" name="Rectangle 13"/>
          <p:cNvSpPr/>
          <p:nvPr/>
        </p:nvSpPr>
        <p:spPr>
          <a:xfrm>
            <a:off x="548640" y="362102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566160"/>
            <a:ext cx="10820095" cy="850392"/>
          </a:xfrm>
          <a:prstGeom prst="rect">
            <a:avLst/>
          </a:prstGeom>
          <a:noFill/>
        </p:spPr>
        <p:txBody>
          <a:bodyPr wrap="square" lIns="0" rIns="0" tIns="0" bIns="0" anchor="ctr">
            <a:spAutoFit/>
          </a:bodyPr>
          <a:lstStyle/>
          <a:p>
            <a:pPr algn="l"/>
            <a:r>
              <a:rPr sz="2000" b="0">
                <a:solidFill>
                  <a:srgbClr val="14130F"/>
                </a:solidFill>
                <a:latin typeface="Inter"/>
              </a:rPr>
              <a:t>GPU PCs can join the office render farm on the local network.</a:t>
            </a:r>
          </a:p>
        </p:txBody>
      </p:sp>
      <p:sp>
        <p:nvSpPr>
          <p:cNvPr id="16" name="Rectangle 15"/>
          <p:cNvSpPr/>
          <p:nvPr/>
        </p:nvSpPr>
        <p:spPr>
          <a:xfrm>
            <a:off x="548640" y="458114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4526280"/>
            <a:ext cx="10820095" cy="850392"/>
          </a:xfrm>
          <a:prstGeom prst="rect">
            <a:avLst/>
          </a:prstGeom>
          <a:noFill/>
        </p:spPr>
        <p:txBody>
          <a:bodyPr wrap="square" lIns="0" rIns="0" tIns="0" bIns="0" anchor="ctr">
            <a:spAutoFit/>
          </a:bodyPr>
          <a:lstStyle/>
          <a:p>
            <a:pPr algn="l"/>
            <a:r>
              <a:rPr sz="2000" b="0">
                <a:solidFill>
                  <a:srgbClr val="14130F"/>
                </a:solidFill>
                <a:latin typeface="Inter"/>
              </a:rPr>
              <a:t>Software outside the approved list, and 07-PLUGINS\97-NOT-APPROVED, stay with IT.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22</a:t>
            </a:r>
          </a:p>
        </p:txBody>
      </p:sp>
      <p:graphicFrame>
        <p:nvGraphicFramePr>
          <p:cNvPr id="10" name="Table 9"/>
          <p:cNvGraphicFramePr>
            <a:graphicFrameLocks noGrp="1"/>
          </p:cNvGraphicFramePr>
          <p:nvPr/>
        </p:nvGraphicFramePr>
        <p:xfrm>
          <a:off x="548640" y="1645920"/>
          <a:ext cx="11094415" cy="32004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 / set up for the tools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IT-S1</a:t>
                      </a:r>
                    </a:p>
                  </a:txBody>
                  <a:tcPr marL="109728" marR="109728" marT="36576" marB="36576" anchor="ctr">
                    <a:solidFill>
                      <a:srgbClr val="FFFFFF"/>
                    </a:solidFill>
                  </a:tcPr>
                </a:tc>
                <a:tc>
                  <a:txBody>
                    <a:bodyPr wrap="square"/>
                    <a:lstStyle/>
                    <a:p>
                      <a:r>
                        <a:rPr sz="1500" b="0">
                          <a:solidFill>
                            <a:srgbClr val="14130F"/>
                          </a:solidFill>
                          <a:latin typeface="Inter"/>
                        </a:rPr>
                        <a:t>Read access for every office user to the standard share</a:t>
                      </a:r>
                    </a:p>
                  </a:txBody>
                  <a:tcPr marL="109728" marR="109728" marT="36576" marB="36576" anchor="ctr">
                    <a:solidFill>
                      <a:srgbClr val="FFFFFF"/>
                    </a:solidFill>
                  </a:tcPr>
                </a:tc>
                <a:tc>
                  <a:txBody>
                    <a:bodyPr wrap="square"/>
                    <a:lstStyle/>
                    <a:p>
                      <a:r>
                        <a:rPr sz="1200" b="0">
                          <a:solidFill>
                            <a:srgbClr val="3A3A3C"/>
                          </a:solidFill>
                          <a:latin typeface="Consolas"/>
                        </a:rPr>
                        <a:t>BABOOM-BIM-STANDARD\</a:t>
                      </a:r>
                    </a:p>
                  </a:txBody>
                  <a:tcPr marL="109728" marR="109728" marT="36576" marB="36576" anchor="ctr">
                    <a:solidFill>
                      <a:srgbClr val="FFFFFF"/>
                    </a:solidFill>
                  </a:tcPr>
                </a:tc>
              </a:tr>
              <a:tr h="457200">
                <a:tc>
                  <a:txBody>
                    <a:bodyPr wrap="square"/>
                    <a:lstStyle/>
                    <a:p>
                      <a:r>
                        <a:rPr sz="1200" b="1">
                          <a:solidFill>
                            <a:srgbClr val="9A7B45"/>
                          </a:solidFill>
                          <a:latin typeface="Consolas"/>
                        </a:rPr>
                        <a:t>IT-S2</a:t>
                      </a:r>
                    </a:p>
                  </a:txBody>
                  <a:tcPr marL="109728" marR="109728" marT="36576" marB="36576" anchor="ctr">
                    <a:solidFill>
                      <a:srgbClr val="EDE9DF"/>
                    </a:solidFill>
                  </a:tcPr>
                </a:tc>
                <a:tc>
                  <a:txBody>
                    <a:bodyPr wrap="square"/>
                    <a:lstStyle/>
                    <a:p>
                      <a:r>
                        <a:rPr sz="1500" b="0">
                          <a:solidFill>
                            <a:srgbClr val="14130F"/>
                          </a:solidFill>
                          <a:latin typeface="Inter"/>
                        </a:rPr>
                        <a:t>BABOOM Tools (Revit) and BABOOM CAD (AutoCAD) bundles on office PCs</a:t>
                      </a:r>
                    </a:p>
                  </a:txBody>
                  <a:tcPr marL="109728" marR="109728" marT="36576" marB="36576" anchor="ctr">
                    <a:solidFill>
                      <a:srgbClr val="EDE9DF"/>
                    </a:solidFill>
                  </a:tcPr>
                </a:tc>
                <a:tc>
                  <a:txBody>
                    <a:bodyPr wrap="square"/>
                    <a:lstStyle/>
                    <a:p>
                      <a:r>
                        <a:rPr sz="1200" b="0">
                          <a:solidFill>
                            <a:srgbClr val="3A3A3C"/>
                          </a:solidFill>
                          <a:latin typeface="Consolas"/>
                        </a:rPr>
                        <a:t>when released (coming)</a:t>
                      </a:r>
                    </a:p>
                  </a:txBody>
                  <a:tcPr marL="109728" marR="109728" marT="36576" marB="36576" anchor="ctr">
                    <a:solidFill>
                      <a:srgbClr val="EDE9DF"/>
                    </a:solidFill>
                  </a:tcPr>
                </a:tc>
              </a:tr>
              <a:tr h="457200">
                <a:tc>
                  <a:txBody>
                    <a:bodyPr wrap="square"/>
                    <a:lstStyle/>
                    <a:p>
                      <a:r>
                        <a:rPr sz="1200" b="1">
                          <a:solidFill>
                            <a:srgbClr val="9A7B45"/>
                          </a:solidFill>
                          <a:latin typeface="Consolas"/>
                        </a:rPr>
                        <a:t>IT-S3</a:t>
                      </a:r>
                    </a:p>
                  </a:txBody>
                  <a:tcPr marL="109728" marR="109728" marT="36576" marB="36576" anchor="ctr">
                    <a:solidFill>
                      <a:srgbClr val="FFFFFF"/>
                    </a:solidFill>
                  </a:tcPr>
                </a:tc>
                <a:tc>
                  <a:txBody>
                    <a:bodyPr wrap="square"/>
                    <a:lstStyle/>
                    <a:p>
                      <a:r>
                        <a:rPr sz="1500" b="0">
                          <a:solidFill>
                            <a:srgbClr val="14130F"/>
                          </a:solidFill>
                          <a:latin typeface="Inter"/>
                        </a:rPr>
                        <a:t>Revit shared-parameter file path on office PCs</a:t>
                      </a:r>
                    </a:p>
                  </a:txBody>
                  <a:tcPr marL="109728" marR="109728" marT="36576" marB="36576" anchor="ctr">
                    <a:solidFill>
                      <a:srgbClr val="FFFFFF"/>
                    </a:solidFill>
                  </a:tcPr>
                </a:tc>
                <a:tc>
                  <a:txBody>
                    <a:bodyPr wrap="square"/>
                    <a:lstStyle/>
                    <a:p>
                      <a:r>
                        <a:rPr sz="1200" b="0">
                          <a:solidFill>
                            <a:srgbClr val="3A3A3C"/>
                          </a:solidFill>
                          <a:latin typeface="Consolas"/>
                        </a:rPr>
                        <a:t>02-LIBRARIES\05-PARAMETERS\BBM-SHARED_PARAMETERS.txt</a:t>
                      </a:r>
                    </a:p>
                  </a:txBody>
                  <a:tcPr marL="109728" marR="109728" marT="36576" marB="36576" anchor="ctr">
                    <a:solidFill>
                      <a:srgbClr val="FFFFFF"/>
                    </a:solidFill>
                  </a:tcPr>
                </a:tc>
              </a:tr>
              <a:tr h="457200">
                <a:tc>
                  <a:txBody>
                    <a:bodyPr wrap="square"/>
                    <a:lstStyle/>
                    <a:p>
                      <a:r>
                        <a:rPr sz="1200" b="1">
                          <a:solidFill>
                            <a:srgbClr val="9A7B45"/>
                          </a:solidFill>
                          <a:latin typeface="Consolas"/>
                        </a:rPr>
                        <a:t>IT-S4</a:t>
                      </a:r>
                    </a:p>
                  </a:txBody>
                  <a:tcPr marL="109728" marR="109728" marT="36576" marB="36576" anchor="ctr">
                    <a:solidFill>
                      <a:srgbClr val="EDE9DF"/>
                    </a:solidFill>
                  </a:tcPr>
                </a:tc>
                <a:tc>
                  <a:txBody>
                    <a:bodyPr wrap="square"/>
                    <a:lstStyle/>
                    <a:p>
                      <a:r>
                        <a:rPr sz="1500" b="0">
                          <a:solidFill>
                            <a:srgbClr val="14130F"/>
                          </a:solidFill>
                          <a:latin typeface="Inter"/>
                        </a:rPr>
                        <a:t>TCP 8188 open between office PCs for the render farm</a:t>
                      </a:r>
                    </a:p>
                  </a:txBody>
                  <a:tcPr marL="109728" marR="109728" marT="36576" marB="36576" anchor="ctr">
                    <a:solidFill>
                      <a:srgbClr val="EDE9DF"/>
                    </a:solidFill>
                  </a:tcPr>
                </a:tc>
                <a:tc>
                  <a:txBody>
                    <a:bodyPr wrap="square"/>
                    <a:lstStyle/>
                    <a:p>
                      <a:r>
                        <a:rPr sz="1200" b="0">
                          <a:solidFill>
                            <a:srgbClr val="3A3A3C"/>
                          </a:solidFill>
                          <a:latin typeface="Consolas"/>
                        </a:rPr>
                        <a:t>09-AI\03-RENDERFARM</a:t>
                      </a:r>
                    </a:p>
                  </a:txBody>
                  <a:tcPr marL="109728" marR="109728" marT="36576" marB="36576" anchor="ctr">
                    <a:solidFill>
                      <a:srgbClr val="EDE9DF"/>
                    </a:solidFill>
                  </a:tcPr>
                </a:tc>
              </a:tr>
              <a:tr h="457200">
                <a:tc>
                  <a:txBody>
                    <a:bodyPr wrap="square"/>
                    <a:lstStyle/>
                    <a:p>
                      <a:r>
                        <a:rPr sz="1200" b="1">
                          <a:solidFill>
                            <a:srgbClr val="9A7B45"/>
                          </a:solidFill>
                          <a:latin typeface="Consolas"/>
                        </a:rPr>
                        <a:t>IT-01</a:t>
                      </a:r>
                    </a:p>
                  </a:txBody>
                  <a:tcPr marL="109728" marR="109728" marT="36576" marB="36576" anchor="ctr">
                    <a:solidFill>
                      <a:srgbClr val="FFFFFF"/>
                    </a:solidFill>
                  </a:tcPr>
                </a:tc>
                <a:tc>
                  <a:txBody>
                    <a:bodyPr wrap="square"/>
                    <a:lstStyle/>
                    <a:p>
                      <a:r>
                        <a:rPr sz="1500" b="0">
                          <a:solidFill>
                            <a:srgbClr val="14130F"/>
                          </a:solidFill>
                          <a:latin typeface="Inter"/>
                        </a:rPr>
                        <a:t>Open the plug-ins catalogue and its silent-install notes</a:t>
                      </a:r>
                    </a:p>
                  </a:txBody>
                  <a:tcPr marL="109728" marR="109728" marT="36576" marB="36576" anchor="ctr">
                    <a:solidFill>
                      <a:srgbClr val="FFFFFF"/>
                    </a:solidFill>
                  </a:tcPr>
                </a:tc>
                <a:tc>
                  <a:txBody>
                    <a:bodyPr wrap="square"/>
                    <a:lstStyle/>
                    <a:p>
                      <a:r>
                        <a:rPr sz="1200" b="0">
                          <a:solidFill>
                            <a:srgbClr val="3A3A3C"/>
                          </a:solidFill>
                          <a:latin typeface="Consolas"/>
                        </a:rPr>
                        <a:t>02-LIBRARIES\07-PLUGINS</a:t>
                      </a:r>
                    </a:p>
                  </a:txBody>
                  <a:tcPr marL="109728" marR="109728" marT="36576" marB="36576" anchor="ctr">
                    <a:solidFill>
                      <a:srgbClr val="FFFFFF"/>
                    </a:solidFill>
                  </a:tcPr>
                </a:tc>
              </a:tr>
              <a:tr h="457200">
                <a:tc>
                  <a:txBody>
                    <a:bodyPr wrap="square"/>
                    <a:lstStyle/>
                    <a:p>
                      <a:r>
                        <a:rPr sz="1200" b="1">
                          <a:solidFill>
                            <a:srgbClr val="9A7B45"/>
                          </a:solidFill>
                          <a:latin typeface="Consolas"/>
                        </a:rPr>
                        <a:t>IT-02</a:t>
                      </a:r>
                    </a:p>
                  </a:txBody>
                  <a:tcPr marL="109728" marR="109728" marT="36576" marB="36576" anchor="ctr">
                    <a:solidFill>
                      <a:srgbClr val="EDE9DF"/>
                    </a:solidFill>
                  </a:tcPr>
                </a:tc>
                <a:tc>
                  <a:txBody>
                    <a:bodyPr wrap="square"/>
                    <a:lstStyle/>
                    <a:p>
                      <a:r>
                        <a:rPr sz="1500" b="0">
                          <a:solidFill>
                            <a:srgbClr val="14130F"/>
                          </a:solidFill>
                          <a:latin typeface="Inter"/>
                        </a:rPr>
                        <a:t>Read the AI and render farm guide</a:t>
                      </a:r>
                    </a:p>
                  </a:txBody>
                  <a:tcPr marL="109728" marR="109728" marT="36576" marB="36576" anchor="ctr">
                    <a:solidFill>
                      <a:srgbClr val="EDE9DF"/>
                    </a:solidFill>
                  </a:tcPr>
                </a:tc>
                <a:tc>
                  <a:txBody>
                    <a:bodyPr wrap="square"/>
                    <a:lstStyle/>
                    <a:p>
                      <a:r>
                        <a:rPr sz="1200" b="0">
                          <a:solidFill>
                            <a:srgbClr val="3A3A3C"/>
                          </a:solidFill>
                          <a:latin typeface="Consolas"/>
                        </a:rPr>
                        <a:t>09-AI\BBM-AI-RENDER-FARM-GUIDE.pdf</a:t>
                      </a:r>
                    </a:p>
                  </a:txBody>
                  <a:tcPr marL="109728" marR="109728" marT="36576" marB="36576" anchor="ctr">
                    <a:solidFill>
                      <a:srgbClr val="EDE9DF"/>
                    </a:solidFill>
                  </a:tcPr>
                </a:tc>
              </a:tr>
            </a:tbl>
          </a:graphicData>
        </a:graphic>
      </p:graphicFrame>
      <p:sp>
        <p:nvSpPr>
          <p:cNvPr id="11" name="Rounded Rectangle 10"/>
          <p:cNvSpPr/>
          <p:nvPr/>
        </p:nvSpPr>
        <p:spPr>
          <a:xfrm>
            <a:off x="548640" y="51663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51663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setup list and the AI and render farm guide, and the feedback log (08-PRESENTATION).</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HR AND TRAINING</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HR and Training</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23</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17 recorded workshops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03-TRAINING\01-BIM-WORKSHOPS</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17 written guides (21 to 37)</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05-METHODOLOGIES-AND-GUIDELINES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One assessment per guide</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06-ASSESSMENTS</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Onboarding deck for new staff</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08-PRESENTATION\BBM-STANDARD-ONBOARDING-V0.1.pptx</a:t>
            </a:r>
          </a:p>
        </p:txBody>
      </p:sp>
      <p:pic>
        <p:nvPicPr>
          <p:cNvPr id="26" name="Picture 25" descr="front-training.png"/>
          <p:cNvPicPr>
            <a:picLocks noChangeAspect="1"/>
          </p:cNvPicPr>
          <p:nvPr/>
        </p:nvPicPr>
        <p:blipFill>
          <a:blip r:embed="rId3"/>
          <a:stretch>
            <a:fillRect/>
          </a:stretch>
        </p:blipFill>
        <p:spPr>
          <a:xfrm>
            <a:off x="5989320" y="2083787"/>
            <a:ext cx="5653735" cy="3330504"/>
          </a:xfrm>
          <a:prstGeom prst="rect">
            <a:avLst/>
          </a:prstGeom>
        </p:spPr>
      </p:pic>
      <p:sp>
        <p:nvSpPr>
          <p:cNvPr id="27" name="Rectangle 26"/>
          <p:cNvSpPr/>
          <p:nvPr/>
        </p:nvSpPr>
        <p:spPr>
          <a:xfrm>
            <a:off x="5989320" y="2083787"/>
            <a:ext cx="5653735" cy="333050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tools that update themselves, so new staff always start with the current set.</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training table on the front page (index.html)</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HR AND TRAINING</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HR and Training</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24</a:t>
            </a:r>
          </a:p>
        </p:txBody>
      </p:sp>
      <p:sp>
        <p:nvSpPr>
          <p:cNvPr id="10" name="Rectangle 9"/>
          <p:cNvSpPr/>
          <p:nvPr/>
        </p:nvSpPr>
        <p:spPr>
          <a:xfrm>
            <a:off x="548640" y="170078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850392"/>
          </a:xfrm>
          <a:prstGeom prst="rect">
            <a:avLst/>
          </a:prstGeom>
          <a:noFill/>
        </p:spPr>
        <p:txBody>
          <a:bodyPr wrap="square" lIns="0" rIns="0" tIns="0" bIns="0" anchor="ctr">
            <a:spAutoFit/>
          </a:bodyPr>
          <a:lstStyle/>
          <a:p>
            <a:pPr algn="l"/>
            <a:r>
              <a:rPr sz="2000" b="0">
                <a:solidFill>
                  <a:srgbClr val="14130F"/>
                </a:solidFill>
                <a:latin typeface="Inter"/>
              </a:rPr>
              <a:t>New technical staff start with the onboarding deck, then guide 21 and its assessment.</a:t>
            </a:r>
          </a:p>
        </p:txBody>
      </p:sp>
      <p:sp>
        <p:nvSpPr>
          <p:cNvPr id="12" name="Rectangle 11"/>
          <p:cNvSpPr/>
          <p:nvPr/>
        </p:nvSpPr>
        <p:spPr>
          <a:xfrm>
            <a:off x="548640" y="266090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606040"/>
            <a:ext cx="10820095" cy="850392"/>
          </a:xfrm>
          <a:prstGeom prst="rect">
            <a:avLst/>
          </a:prstGeom>
          <a:noFill/>
        </p:spPr>
        <p:txBody>
          <a:bodyPr wrap="square" lIns="0" rIns="0" tIns="0" bIns="0" anchor="ctr">
            <a:spAutoFit/>
          </a:bodyPr>
          <a:lstStyle/>
          <a:p>
            <a:pPr algn="l"/>
            <a:r>
              <a:rPr sz="2000" b="0">
                <a:solidFill>
                  <a:srgbClr val="14130F"/>
                </a:solidFill>
                <a:latin typeface="Inter"/>
              </a:rPr>
              <a:t>The BIM team marks the assessments.</a:t>
            </a:r>
          </a:p>
        </p:txBody>
      </p:sp>
      <p:sp>
        <p:nvSpPr>
          <p:cNvPr id="14" name="Rectangle 13"/>
          <p:cNvSpPr/>
          <p:nvPr/>
        </p:nvSpPr>
        <p:spPr>
          <a:xfrm>
            <a:off x="548640" y="362102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566160"/>
            <a:ext cx="10820095" cy="850392"/>
          </a:xfrm>
          <a:prstGeom prst="rect">
            <a:avLst/>
          </a:prstGeom>
          <a:noFill/>
        </p:spPr>
        <p:txBody>
          <a:bodyPr wrap="square" lIns="0" rIns="0" tIns="0" bIns="0" anchor="ctr">
            <a:spAutoFit/>
          </a:bodyPr>
          <a:lstStyle/>
          <a:p>
            <a:pPr algn="l"/>
            <a:r>
              <a:rPr sz="2000" b="0">
                <a:solidFill>
                  <a:srgbClr val="14130F"/>
                </a:solidFill>
                <a:latin typeface="Inter"/>
              </a:rPr>
              <a:t>Training follows the competence rules in BBM-STD-82.</a:t>
            </a:r>
          </a:p>
        </p:txBody>
      </p:sp>
      <p:sp>
        <p:nvSpPr>
          <p:cNvPr id="16" name="Rectangle 15"/>
          <p:cNvSpPr/>
          <p:nvPr/>
        </p:nvSpPr>
        <p:spPr>
          <a:xfrm>
            <a:off x="548640" y="458114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4526280"/>
            <a:ext cx="10820095" cy="850392"/>
          </a:xfrm>
          <a:prstGeom prst="rect">
            <a:avLst/>
          </a:prstGeom>
          <a:noFill/>
        </p:spPr>
        <p:txBody>
          <a:bodyPr wrap="square" lIns="0" rIns="0" tIns="0" bIns="0" anchor="ctr">
            <a:spAutoFit/>
          </a:bodyPr>
          <a:lstStyle/>
          <a:p>
            <a:pPr algn="l"/>
            <a:r>
              <a:rPr sz="2000" b="0">
                <a:solidFill>
                  <a:srgbClr val="14130F"/>
                </a:solidFill>
                <a:latin typeface="Inter"/>
              </a:rPr>
              <a:t>Answer keys stay with the BIM team and are never shared.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HR AND TRAINING</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HR and Training</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25</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HR-01</a:t>
                      </a:r>
                    </a:p>
                  </a:txBody>
                  <a:tcPr marL="109728" marR="109728" marT="36576" marB="36576" anchor="ctr">
                    <a:solidFill>
                      <a:srgbClr val="FFFFFF"/>
                    </a:solidFill>
                  </a:tcPr>
                </a:tc>
                <a:tc>
                  <a:txBody>
                    <a:bodyPr wrap="square"/>
                    <a:lstStyle/>
                    <a:p>
                      <a:r>
                        <a:rPr sz="1500" b="0">
                          <a:solidFill>
                            <a:srgbClr val="14130F"/>
                          </a:solidFill>
                          <a:latin typeface="Inter"/>
                        </a:rPr>
                        <a:t>Go through the onboarding deck as a new joiner would</a:t>
                      </a:r>
                    </a:p>
                  </a:txBody>
                  <a:tcPr marL="109728" marR="109728" marT="36576" marB="36576" anchor="ctr">
                    <a:solidFill>
                      <a:srgbClr val="FFFFFF"/>
                    </a:solidFill>
                  </a:tcPr>
                </a:tc>
                <a:tc>
                  <a:txBody>
                    <a:bodyPr wrap="square"/>
                    <a:lstStyle/>
                    <a:p>
                      <a:r>
                        <a:rPr sz="1200" b="0">
                          <a:solidFill>
                            <a:srgbClr val="3A3A3C"/>
                          </a:solidFill>
                          <a:latin typeface="Consolas"/>
                        </a:rPr>
                        <a:t>08-PRESENTATION\BBM-STANDARD-ONBOARDING-V0.1.pptx</a:t>
                      </a:r>
                    </a:p>
                  </a:txBody>
                  <a:tcPr marL="109728" marR="109728" marT="36576" marB="36576" anchor="ctr">
                    <a:solidFill>
                      <a:srgbClr val="FFFFFF"/>
                    </a:solidFill>
                  </a:tcPr>
                </a:tc>
              </a:tr>
              <a:tr h="457200">
                <a:tc>
                  <a:txBody>
                    <a:bodyPr wrap="square"/>
                    <a:lstStyle/>
                    <a:p>
                      <a:r>
                        <a:rPr sz="1200" b="1">
                          <a:solidFill>
                            <a:srgbClr val="9A7B45"/>
                          </a:solidFill>
                          <a:latin typeface="Consolas"/>
                        </a:rPr>
                        <a:t>HR-02</a:t>
                      </a:r>
                    </a:p>
                  </a:txBody>
                  <a:tcPr marL="109728" marR="109728" marT="36576" marB="36576" anchor="ctr">
                    <a:solidFill>
                      <a:srgbClr val="EDE9DF"/>
                    </a:solidFill>
                  </a:tcPr>
                </a:tc>
                <a:tc>
                  <a:txBody>
                    <a:bodyPr wrap="square"/>
                    <a:lstStyle/>
                    <a:p>
                      <a:r>
                        <a:rPr sz="1500" b="0">
                          <a:solidFill>
                            <a:srgbClr val="14130F"/>
                          </a:solidFill>
                          <a:latin typeface="Inter"/>
                        </a:rPr>
                        <a:t>Open the training table and one recording</a:t>
                      </a:r>
                    </a:p>
                  </a:txBody>
                  <a:tcPr marL="109728" marR="109728" marT="36576" marB="36576" anchor="ctr">
                    <a:solidFill>
                      <a:srgbClr val="EDE9DF"/>
                    </a:solidFill>
                  </a:tcPr>
                </a:tc>
                <a:tc>
                  <a:txBody>
                    <a:bodyPr wrap="square"/>
                    <a:lstStyle/>
                    <a:p>
                      <a:r>
                        <a:rPr sz="1200" b="0">
                          <a:solidFill>
                            <a:srgbClr val="3A3A3C"/>
                          </a:solidFill>
                          <a:latin typeface="Consolas"/>
                        </a:rPr>
                        <a:t>front page, Training</a:t>
                      </a:r>
                    </a:p>
                  </a:txBody>
                  <a:tcPr marL="109728" marR="109728" marT="36576" marB="36576" anchor="ctr">
                    <a:solidFill>
                      <a:srgbClr val="EDE9DF"/>
                    </a:solidFill>
                  </a:tcPr>
                </a:tc>
              </a:tr>
              <a:tr h="457200">
                <a:tc>
                  <a:txBody>
                    <a:bodyPr wrap="square"/>
                    <a:lstStyle/>
                    <a:p>
                      <a:r>
                        <a:rPr sz="1200" b="1">
                          <a:solidFill>
                            <a:srgbClr val="9A7B45"/>
                          </a:solidFill>
                          <a:latin typeface="Consolas"/>
                        </a:rPr>
                        <a:t>HR-03</a:t>
                      </a:r>
                    </a:p>
                  </a:txBody>
                  <a:tcPr marL="109728" marR="109728" marT="36576" marB="36576" anchor="ctr">
                    <a:solidFill>
                      <a:srgbClr val="FFFFFF"/>
                    </a:solidFill>
                  </a:tcPr>
                </a:tc>
                <a:tc>
                  <a:txBody>
                    <a:bodyPr wrap="square"/>
                    <a:lstStyle/>
                    <a:p>
                      <a:r>
                        <a:rPr sz="1500" b="0">
                          <a:solidFill>
                            <a:srgbClr val="14130F"/>
                          </a:solidFill>
                          <a:latin typeface="Inter"/>
                        </a:rPr>
                        <a:t>Read guide 21 and its assessment</a:t>
                      </a:r>
                    </a:p>
                  </a:txBody>
                  <a:tcPr marL="109728" marR="109728" marT="36576" marB="36576" anchor="ctr">
                    <a:solidFill>
                      <a:srgbClr val="FFFFFF"/>
                    </a:solidFill>
                  </a:tcPr>
                </a:tc>
                <a:tc>
                  <a:txBody>
                    <a:bodyPr wrap="square"/>
                    <a:lstStyle/>
                    <a:p>
                      <a:r>
                        <a:rPr sz="1200" b="0">
                          <a:solidFill>
                            <a:srgbClr val="3A3A3C"/>
                          </a:solidFill>
                          <a:latin typeface="Consolas"/>
                        </a:rPr>
                        <a:t>05-METHODOLOGIES-AND-GUIDELINES, 06-ASSESSMENTS</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onboarding deck and the training list, and the feedback log (08-PRESENTATION).</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ARCHITECTURE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Architecture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26</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Office Revit template (all disciplines)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BBM-GEN-TMP-R23-REV04.rte</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889 families, 426 details</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02-LIBRARIES catalogues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Architecture modelling standard</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BBM-STD-58</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Your checklist sheets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BBM-STD-68 ARC, design review ARC</a:t>
            </a:r>
          </a:p>
        </p:txBody>
      </p:sp>
      <p:pic>
        <p:nvPicPr>
          <p:cNvPr id="26" name="Picture 25" descr="image.png"/>
          <p:cNvPicPr>
            <a:picLocks noChangeAspect="1"/>
          </p:cNvPicPr>
          <p:nvPr/>
        </p:nvPicPr>
        <p:blipFill>
          <a:blip r:embed="rId3"/>
          <a:stretch>
            <a:fillRect/>
          </a:stretch>
        </p:blipFill>
        <p:spPr>
          <a:xfrm>
            <a:off x="5989320" y="1982247"/>
            <a:ext cx="5653735" cy="3533584"/>
          </a:xfrm>
          <a:prstGeom prst="rect">
            <a:avLst/>
          </a:prstGeom>
        </p:spPr>
      </p:pic>
      <p:sp>
        <p:nvSpPr>
          <p:cNvPr id="27" name="Rectangle 26"/>
          <p:cNvSpPr/>
          <p:nvPr/>
        </p:nvSpPr>
        <p:spPr>
          <a:xfrm>
            <a:off x="5989320" y="1982247"/>
            <a:ext cx="5653735" cy="35335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batch checks on many models, model compare between issues, tag declutter, one-run drawing sets.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family catalogue (02-LIBRARIES\01-FAMILIES\CATALOGUE.html)</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ARCHITECTURE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Architecture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27</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New projects start from the office template and the 00-FOLDER-STRUCTURE copy.</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Files, views and sheets are named with the office codes (BBM-STD-93).</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Families and details come from the catalogues.</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Before an issue, the ARC sheet of the BIM checklist is filled and signed.</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Architecture panels on the BABOOM Engineering tab</a:t>
            </a:r>
          </a:p>
        </p:txBody>
      </p:sp>
      <p:pic>
        <p:nvPicPr>
          <p:cNvPr id="21" name="Picture 20" descr="ribbon-arc.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ARCHITECTURE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Architecture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28</a:t>
            </a:r>
          </a:p>
        </p:txBody>
      </p:sp>
      <p:graphicFrame>
        <p:nvGraphicFramePr>
          <p:cNvPr id="10" name="Table 9"/>
          <p:cNvGraphicFramePr>
            <a:graphicFrameLocks noGrp="1"/>
          </p:cNvGraphicFramePr>
          <p:nvPr/>
        </p:nvGraphicFramePr>
        <p:xfrm>
          <a:off x="548640" y="1645920"/>
          <a:ext cx="11094415" cy="22860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ARC-01</a:t>
                      </a:r>
                    </a:p>
                  </a:txBody>
                  <a:tcPr marL="109728" marR="109728" marT="36576" marB="36576" anchor="ctr">
                    <a:solidFill>
                      <a:srgbClr val="FFFFFF"/>
                    </a:solidFill>
                  </a:tcPr>
                </a:tc>
                <a:tc>
                  <a:txBody>
                    <a:bodyPr wrap="square"/>
                    <a:lstStyle/>
                    <a:p>
                      <a:r>
                        <a:rPr sz="1500" b="0">
                          <a:solidFill>
                            <a:srgbClr val="14130F"/>
                          </a:solidFill>
                          <a:latin typeface="Inter"/>
                        </a:rPr>
                        <a:t>Start a test project from the office template</a:t>
                      </a:r>
                    </a:p>
                  </a:txBody>
                  <a:tcPr marL="109728" marR="109728" marT="36576" marB="36576" anchor="ctr">
                    <a:solidFill>
                      <a:srgbClr val="FFFFFF"/>
                    </a:solidFill>
                  </a:tcPr>
                </a:tc>
                <a:tc>
                  <a:txBody>
                    <a:bodyPr wrap="square"/>
                    <a:lstStyle/>
                    <a:p>
                      <a:r>
                        <a:rPr sz="1200" b="0">
                          <a:solidFill>
                            <a:srgbClr val="3A3A3C"/>
                          </a:solidFill>
                          <a:latin typeface="Consolas"/>
                        </a:rPr>
                        <a:t>01-TEMPLATES\02-REVIT\BBM-GEN-TMP-R23-REV04.rte</a:t>
                      </a:r>
                    </a:p>
                  </a:txBody>
                  <a:tcPr marL="109728" marR="109728" marT="36576" marB="36576" anchor="ctr">
                    <a:solidFill>
                      <a:srgbClr val="FFFFFF"/>
                    </a:solidFill>
                  </a:tcPr>
                </a:tc>
              </a:tr>
              <a:tr h="457200">
                <a:tc>
                  <a:txBody>
                    <a:bodyPr wrap="square"/>
                    <a:lstStyle/>
                    <a:p>
                      <a:r>
                        <a:rPr sz="1200" b="1">
                          <a:solidFill>
                            <a:srgbClr val="9A7B45"/>
                          </a:solidFill>
                          <a:latin typeface="Consolas"/>
                        </a:rPr>
                        <a:t>ARC-02</a:t>
                      </a:r>
                    </a:p>
                  </a:txBody>
                  <a:tcPr marL="109728" marR="109728" marT="36576" marB="36576" anchor="ctr">
                    <a:solidFill>
                      <a:srgbClr val="EDE9DF"/>
                    </a:solidFill>
                  </a:tcPr>
                </a:tc>
                <a:tc>
                  <a:txBody>
                    <a:bodyPr wrap="square"/>
                    <a:lstStyle/>
                    <a:p>
                      <a:r>
                        <a:rPr sz="1500" b="0">
                          <a:solidFill>
                            <a:srgbClr val="14130F"/>
                          </a:solidFill>
                          <a:latin typeface="Inter"/>
                        </a:rPr>
                        <a:t>Find and load a family and a detail from the catalogues</a:t>
                      </a:r>
                    </a:p>
                  </a:txBody>
                  <a:tcPr marL="109728" marR="109728" marT="36576" marB="36576" anchor="ctr">
                    <a:solidFill>
                      <a:srgbClr val="EDE9DF"/>
                    </a:solidFill>
                  </a:tcPr>
                </a:tc>
                <a:tc>
                  <a:txBody>
                    <a:bodyPr wrap="square"/>
                    <a:lstStyle/>
                    <a:p>
                      <a:r>
                        <a:rPr sz="1200" b="0">
                          <a:solidFill>
                            <a:srgbClr val="3A3A3C"/>
                          </a:solidFill>
                          <a:latin typeface="Consolas"/>
                        </a:rPr>
                        <a:t>02-LIBRARIES\01-FAMILIES, 03-DETAILS</a:t>
                      </a:r>
                    </a:p>
                  </a:txBody>
                  <a:tcPr marL="109728" marR="109728" marT="36576" marB="36576" anchor="ctr">
                    <a:solidFill>
                      <a:srgbClr val="EDE9DF"/>
                    </a:solidFill>
                  </a:tcPr>
                </a:tc>
              </a:tr>
              <a:tr h="457200">
                <a:tc>
                  <a:txBody>
                    <a:bodyPr wrap="square"/>
                    <a:lstStyle/>
                    <a:p>
                      <a:r>
                        <a:rPr sz="1200" b="1">
                          <a:solidFill>
                            <a:srgbClr val="9A7B45"/>
                          </a:solidFill>
                          <a:latin typeface="Consolas"/>
                        </a:rPr>
                        <a:t>ARC-03</a:t>
                      </a:r>
                    </a:p>
                  </a:txBody>
                  <a:tcPr marL="109728" marR="109728" marT="36576" marB="36576" anchor="ctr">
                    <a:solidFill>
                      <a:srgbClr val="FFFFFF"/>
                    </a:solidFill>
                  </a:tcPr>
                </a:tc>
                <a:tc>
                  <a:txBody>
                    <a:bodyPr wrap="square"/>
                    <a:lstStyle/>
                    <a:p>
                      <a:r>
                        <a:rPr sz="1500" b="0">
                          <a:solidFill>
                            <a:srgbClr val="14130F"/>
                          </a:solidFill>
                          <a:latin typeface="Inter"/>
                        </a:rPr>
                        <a:t>Fill the ARC sheet of the BIM checklist on a live model</a:t>
                      </a:r>
                    </a:p>
                  </a:txBody>
                  <a:tcPr marL="109728" marR="109728" marT="36576" marB="36576" anchor="ctr">
                    <a:solidFill>
                      <a:srgbClr val="FFFFFF"/>
                    </a:solidFill>
                  </a:tcPr>
                </a:tc>
                <a:tc>
                  <a:txBody>
                    <a:bodyPr wrap="square"/>
                    <a:lstStyle/>
                    <a:p>
                      <a:r>
                        <a:rPr sz="1200" b="0">
                          <a:solidFill>
                            <a:srgbClr val="3A3A3C"/>
                          </a:solidFill>
                          <a:latin typeface="Consolas"/>
                        </a:rPr>
                        <a:t>07-QA-QC\01-BIM</a:t>
                      </a:r>
                    </a:p>
                  </a:txBody>
                  <a:tcPr marL="109728" marR="109728" marT="36576" marB="36576" anchor="ctr">
                    <a:solidFill>
                      <a:srgbClr val="FFFFFF"/>
                    </a:solidFill>
                  </a:tcPr>
                </a:tc>
              </a:tr>
              <a:tr h="457200">
                <a:tc>
                  <a:txBody>
                    <a:bodyPr wrap="square"/>
                    <a:lstStyle/>
                    <a:p>
                      <a:r>
                        <a:rPr sz="1200" b="1">
                          <a:solidFill>
                            <a:srgbClr val="9A7B45"/>
                          </a:solidFill>
                          <a:latin typeface="Consolas"/>
                        </a:rPr>
                        <a:t>ARC-04</a:t>
                      </a:r>
                    </a:p>
                  </a:txBody>
                  <a:tcPr marL="109728" marR="109728" marT="36576" marB="36576" anchor="ctr">
                    <a:solidFill>
                      <a:srgbClr val="EDE9D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EDE9DF"/>
                    </a:solidFill>
                  </a:tcPr>
                </a:tc>
              </a:tr>
            </a:tbl>
          </a:graphicData>
        </a:graphic>
      </p:graphicFrame>
      <p:sp>
        <p:nvSpPr>
          <p:cNvPr id="11" name="Rounded Rectangle 10"/>
          <p:cNvSpPr/>
          <p:nvPr/>
        </p:nvSpPr>
        <p:spPr>
          <a:xfrm>
            <a:off x="548640" y="42519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2519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ARC checklist sheets and the family and details guides, and the feedback log (08-PRESENTATION).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INTERIORS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Interiors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29</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Office Revit template (all disciplines)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BBM-GEN-TMP-R23-REV04.rte</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152 furniture, 61 lighting, 101 sanitary</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02-LIBRARIES\01-FAMILIES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Interiors modelling standard</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BBM-STD-62</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Your checklist sheets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BBM-STD-68 ID, design review INT</a:t>
            </a:r>
          </a:p>
        </p:txBody>
      </p:sp>
      <p:pic>
        <p:nvPicPr>
          <p:cNvPr id="26" name="Picture 25" descr="checklist-id.png"/>
          <p:cNvPicPr>
            <a:picLocks noChangeAspect="1"/>
          </p:cNvPicPr>
          <p:nvPr/>
        </p:nvPicPr>
        <p:blipFill>
          <a:blip r:embed="rId3"/>
          <a:stretch>
            <a:fillRect/>
          </a:stretch>
        </p:blipFill>
        <p:spPr>
          <a:xfrm>
            <a:off x="5989320" y="2392143"/>
            <a:ext cx="5653735" cy="2713792"/>
          </a:xfrm>
          <a:prstGeom prst="rect">
            <a:avLst/>
          </a:prstGeom>
        </p:spPr>
      </p:pic>
      <p:sp>
        <p:nvSpPr>
          <p:cNvPr id="27" name="Rectangle 26"/>
          <p:cNvSpPr/>
          <p:nvPr/>
        </p:nvSpPr>
        <p:spPr>
          <a:xfrm>
            <a:off x="5989320" y="2392143"/>
            <a:ext cx="5653735" cy="2713792"/>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floors and skirting built from rooms, finish schedules straight from the model.</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BIM checklist, sheet ID (07-QA-QC\01-BIM)</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INTERIORS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Interiors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30</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Finishes and FF&amp;E carry the office shared parameters (05-PARAMETERS).</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Finish schedules are read from the model.</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Furniture, lighting and sanitary families come from the catalogue.</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Before an issue, the ID sheet of the BIM checklist is filled and signed.</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Interiors panels on the BABOOM Engineering tab</a:t>
            </a:r>
          </a:p>
        </p:txBody>
      </p:sp>
      <p:pic>
        <p:nvPicPr>
          <p:cNvPr id="21" name="Picture 20" descr="ribbon-id.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INTERIORS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Interiors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31</a:t>
            </a:r>
          </a:p>
        </p:txBody>
      </p:sp>
      <p:graphicFrame>
        <p:nvGraphicFramePr>
          <p:cNvPr id="10" name="Table 9"/>
          <p:cNvGraphicFramePr>
            <a:graphicFrameLocks noGrp="1"/>
          </p:cNvGraphicFramePr>
          <p:nvPr/>
        </p:nvGraphicFramePr>
        <p:xfrm>
          <a:off x="548640" y="1645920"/>
          <a:ext cx="11094415" cy="22860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ID-01</a:t>
                      </a:r>
                    </a:p>
                  </a:txBody>
                  <a:tcPr marL="109728" marR="109728" marT="36576" marB="36576" anchor="ctr">
                    <a:solidFill>
                      <a:srgbClr val="FFFFFF"/>
                    </a:solidFill>
                  </a:tcPr>
                </a:tc>
                <a:tc>
                  <a:txBody>
                    <a:bodyPr wrap="square"/>
                    <a:lstStyle/>
                    <a:p>
                      <a:r>
                        <a:rPr sz="1500" b="0">
                          <a:solidFill>
                            <a:srgbClr val="14130F"/>
                          </a:solidFill>
                          <a:latin typeface="Inter"/>
                        </a:rPr>
                        <a:t>Load furniture and lighting families from the catalogue</a:t>
                      </a:r>
                    </a:p>
                  </a:txBody>
                  <a:tcPr marL="109728" marR="109728" marT="36576" marB="36576" anchor="ctr">
                    <a:solidFill>
                      <a:srgbClr val="FFFFFF"/>
                    </a:solidFill>
                  </a:tcPr>
                </a:tc>
                <a:tc>
                  <a:txBody>
                    <a:bodyPr wrap="square"/>
                    <a:lstStyle/>
                    <a:p>
                      <a:r>
                        <a:rPr sz="1200" b="0">
                          <a:solidFill>
                            <a:srgbClr val="3A3A3C"/>
                          </a:solidFill>
                          <a:latin typeface="Consolas"/>
                        </a:rPr>
                        <a:t>02-LIBRARIES\01-FAMILIES</a:t>
                      </a:r>
                    </a:p>
                  </a:txBody>
                  <a:tcPr marL="109728" marR="109728" marT="36576" marB="36576" anchor="ctr">
                    <a:solidFill>
                      <a:srgbClr val="FFFFFF"/>
                    </a:solidFill>
                  </a:tcPr>
                </a:tc>
              </a:tr>
              <a:tr h="457200">
                <a:tc>
                  <a:txBody>
                    <a:bodyPr wrap="square"/>
                    <a:lstStyle/>
                    <a:p>
                      <a:r>
                        <a:rPr sz="1200" b="1">
                          <a:solidFill>
                            <a:srgbClr val="9A7B45"/>
                          </a:solidFill>
                          <a:latin typeface="Consolas"/>
                        </a:rPr>
                        <a:t>ID-02</a:t>
                      </a:r>
                    </a:p>
                  </a:txBody>
                  <a:tcPr marL="109728" marR="109728" marT="36576" marB="36576" anchor="ctr">
                    <a:solidFill>
                      <a:srgbClr val="EDE9DF"/>
                    </a:solidFill>
                  </a:tcPr>
                </a:tc>
                <a:tc>
                  <a:txBody>
                    <a:bodyPr wrap="square"/>
                    <a:lstStyle/>
                    <a:p>
                      <a:r>
                        <a:rPr sz="1500" b="0">
                          <a:solidFill>
                            <a:srgbClr val="14130F"/>
                          </a:solidFill>
                          <a:latin typeface="Inter"/>
                        </a:rPr>
                        <a:t>Fill the ID sheet of the BIM checklist on a live model</a:t>
                      </a:r>
                    </a:p>
                  </a:txBody>
                  <a:tcPr marL="109728" marR="109728" marT="36576" marB="36576" anchor="ctr">
                    <a:solidFill>
                      <a:srgbClr val="EDE9DF"/>
                    </a:solidFill>
                  </a:tcPr>
                </a:tc>
                <a:tc>
                  <a:txBody>
                    <a:bodyPr wrap="square"/>
                    <a:lstStyle/>
                    <a:p>
                      <a:r>
                        <a:rPr sz="1200" b="0">
                          <a:solidFill>
                            <a:srgbClr val="3A3A3C"/>
                          </a:solidFill>
                          <a:latin typeface="Consolas"/>
                        </a:rPr>
                        <a:t>07-QA-QC\01-BIM</a:t>
                      </a:r>
                    </a:p>
                  </a:txBody>
                  <a:tcPr marL="109728" marR="109728" marT="36576" marB="36576" anchor="ctr">
                    <a:solidFill>
                      <a:srgbClr val="EDE9DF"/>
                    </a:solidFill>
                  </a:tcPr>
                </a:tc>
              </a:tr>
              <a:tr h="457200">
                <a:tc>
                  <a:txBody>
                    <a:bodyPr wrap="square"/>
                    <a:lstStyle/>
                    <a:p>
                      <a:r>
                        <a:rPr sz="1200" b="1">
                          <a:solidFill>
                            <a:srgbClr val="9A7B45"/>
                          </a:solidFill>
                          <a:latin typeface="Consolas"/>
                        </a:rPr>
                        <a:t>ID-03</a:t>
                      </a:r>
                    </a:p>
                  </a:txBody>
                  <a:tcPr marL="109728" marR="109728" marT="36576" marB="36576" anchor="ctr">
                    <a:solidFill>
                      <a:srgbClr val="FFFFFF"/>
                    </a:solidFill>
                  </a:tcPr>
                </a:tc>
                <a:tc>
                  <a:txBody>
                    <a:bodyPr wrap="square"/>
                    <a:lstStyle/>
                    <a:p>
                      <a:r>
                        <a:rPr sz="1500" b="0">
                          <a:solidFill>
                            <a:srgbClr val="14130F"/>
                          </a:solidFill>
                          <a:latin typeface="Inter"/>
                        </a:rPr>
                        <a:t>Use the INT sheet of the design review checklist</a:t>
                      </a:r>
                    </a:p>
                  </a:txBody>
                  <a:tcPr marL="109728" marR="109728" marT="36576" marB="36576" anchor="ctr">
                    <a:solidFill>
                      <a:srgbClr val="FFFFFF"/>
                    </a:solidFill>
                  </a:tcPr>
                </a:tc>
                <a:tc>
                  <a:txBody>
                    <a:bodyPr wrap="square"/>
                    <a:lstStyle/>
                    <a:p>
                      <a:r>
                        <a:rPr sz="1200" b="0">
                          <a:solidFill>
                            <a:srgbClr val="3A3A3C"/>
                          </a:solidFill>
                          <a:latin typeface="Consolas"/>
                        </a:rPr>
                        <a:t>07-QA-QC\02-DESIGN-REVIEW</a:t>
                      </a:r>
                    </a:p>
                  </a:txBody>
                  <a:tcPr marL="109728" marR="109728" marT="36576" marB="36576" anchor="ctr">
                    <a:solidFill>
                      <a:srgbClr val="FFFFFF"/>
                    </a:solidFill>
                  </a:tcPr>
                </a:tc>
              </a:tr>
              <a:tr h="457200">
                <a:tc>
                  <a:txBody>
                    <a:bodyPr wrap="square"/>
                    <a:lstStyle/>
                    <a:p>
                      <a:r>
                        <a:rPr sz="1200" b="1">
                          <a:solidFill>
                            <a:srgbClr val="9A7B45"/>
                          </a:solidFill>
                          <a:latin typeface="Consolas"/>
                        </a:rPr>
                        <a:t>ID-04</a:t>
                      </a:r>
                    </a:p>
                  </a:txBody>
                  <a:tcPr marL="109728" marR="109728" marT="36576" marB="36576" anchor="ctr">
                    <a:solidFill>
                      <a:srgbClr val="EDE9D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EDE9DF"/>
                    </a:solidFill>
                  </a:tcPr>
                </a:tc>
              </a:tr>
            </a:tbl>
          </a:graphicData>
        </a:graphic>
      </p:graphicFrame>
      <p:sp>
        <p:nvSpPr>
          <p:cNvPr id="11" name="Rounded Rectangle 10"/>
          <p:cNvSpPr/>
          <p:nvPr/>
        </p:nvSpPr>
        <p:spPr>
          <a:xfrm>
            <a:off x="548640" y="42519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2519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ID and INT checklist sheets, and the feedback log (08-PRESENTATION).</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LANDSCAPE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Landscape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32</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Office Revit template (all disciplines)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BBM-GEN-TMP-R23-REV04.rte</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Landscape modelling standard</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BBM-STD-61</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Coordinates and survey rules</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BBM-STD-86 Georeferencing</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Your checklist sheets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BBM-STD-68 LSC, design review LSC</a:t>
            </a:r>
          </a:p>
        </p:txBody>
      </p:sp>
      <p:pic>
        <p:nvPicPr>
          <p:cNvPr id="26" name="Picture 25" descr="checklist-lsc.png"/>
          <p:cNvPicPr>
            <a:picLocks noChangeAspect="1"/>
          </p:cNvPicPr>
          <p:nvPr/>
        </p:nvPicPr>
        <p:blipFill>
          <a:blip r:embed="rId3"/>
          <a:stretch>
            <a:fillRect/>
          </a:stretch>
        </p:blipFill>
        <p:spPr>
          <a:xfrm>
            <a:off x="5989320" y="2433261"/>
            <a:ext cx="5653735" cy="2631556"/>
          </a:xfrm>
          <a:prstGeom prst="rect">
            <a:avLst/>
          </a:prstGeom>
        </p:spPr>
      </p:pic>
      <p:sp>
        <p:nvSpPr>
          <p:cNvPr id="27" name="Rectangle 26"/>
          <p:cNvSpPr/>
          <p:nvPr/>
        </p:nvSpPr>
        <p:spPr>
          <a:xfrm>
            <a:off x="5989320" y="2433261"/>
            <a:ext cx="5653735" cy="263155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automatic layer fix for received survey and site DWGs (BABOOM CAD).</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BIM checklist, sheet LSC (07-QA-QC\01-BIM)</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LANDSCAPE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Landscape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33</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Topography is built from the survey in the project coordinate system (BBM-STD-86).</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Planting and hardscape carry the office parameters for schedules.</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LSC is the landscape code in every file name (BBM-STD-93).</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Before an issue, the LSC sheet of the BIM checklist is filled and signed.</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Landscape panels on the BABOOM Engineering tab</a:t>
            </a:r>
          </a:p>
        </p:txBody>
      </p:sp>
      <p:pic>
        <p:nvPicPr>
          <p:cNvPr id="21" name="Picture 20" descr="ribbon-lsc.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LANDSCAPE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Landscape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34</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LSC-01</a:t>
                      </a:r>
                    </a:p>
                  </a:txBody>
                  <a:tcPr marL="109728" marR="109728" marT="36576" marB="36576" anchor="ctr">
                    <a:solidFill>
                      <a:srgbClr val="FFFFFF"/>
                    </a:solidFill>
                  </a:tcPr>
                </a:tc>
                <a:tc>
                  <a:txBody>
                    <a:bodyPr wrap="square"/>
                    <a:lstStyle/>
                    <a:p>
                      <a:r>
                        <a:rPr sz="1500" b="0">
                          <a:solidFill>
                            <a:srgbClr val="14130F"/>
                          </a:solidFill>
                          <a:latin typeface="Inter"/>
                        </a:rPr>
                        <a:t>Set up a site model with the coordinate rules</a:t>
                      </a:r>
                    </a:p>
                  </a:txBody>
                  <a:tcPr marL="109728" marR="109728" marT="36576" marB="36576" anchor="ctr">
                    <a:solidFill>
                      <a:srgbClr val="FFFFFF"/>
                    </a:solidFill>
                  </a:tcPr>
                </a:tc>
                <a:tc>
                  <a:txBody>
                    <a:bodyPr wrap="square"/>
                    <a:lstStyle/>
                    <a:p>
                      <a:r>
                        <a:rPr sz="1200" b="0">
                          <a:solidFill>
                            <a:srgbClr val="3A3A3C"/>
                          </a:solidFill>
                          <a:latin typeface="Consolas"/>
                        </a:rPr>
                        <a:t>BBM-STD-86</a:t>
                      </a:r>
                    </a:p>
                  </a:txBody>
                  <a:tcPr marL="109728" marR="109728" marT="36576" marB="36576" anchor="ctr">
                    <a:solidFill>
                      <a:srgbClr val="FFFFFF"/>
                    </a:solidFill>
                  </a:tcPr>
                </a:tc>
              </a:tr>
              <a:tr h="457200">
                <a:tc>
                  <a:txBody>
                    <a:bodyPr wrap="square"/>
                    <a:lstStyle/>
                    <a:p>
                      <a:r>
                        <a:rPr sz="1200" b="1">
                          <a:solidFill>
                            <a:srgbClr val="9A7B45"/>
                          </a:solidFill>
                          <a:latin typeface="Consolas"/>
                        </a:rPr>
                        <a:t>LSC-02</a:t>
                      </a:r>
                    </a:p>
                  </a:txBody>
                  <a:tcPr marL="109728" marR="109728" marT="36576" marB="36576" anchor="ctr">
                    <a:solidFill>
                      <a:srgbClr val="EDE9DF"/>
                    </a:solidFill>
                  </a:tcPr>
                </a:tc>
                <a:tc>
                  <a:txBody>
                    <a:bodyPr wrap="square"/>
                    <a:lstStyle/>
                    <a:p>
                      <a:r>
                        <a:rPr sz="1500" b="0">
                          <a:solidFill>
                            <a:srgbClr val="14130F"/>
                          </a:solidFill>
                          <a:latin typeface="Inter"/>
                        </a:rPr>
                        <a:t>Fill the LSC sheet of the BIM checklist on a live model</a:t>
                      </a:r>
                    </a:p>
                  </a:txBody>
                  <a:tcPr marL="109728" marR="109728" marT="36576" marB="36576" anchor="ctr">
                    <a:solidFill>
                      <a:srgbClr val="EDE9DF"/>
                    </a:solidFill>
                  </a:tcPr>
                </a:tc>
                <a:tc>
                  <a:txBody>
                    <a:bodyPr wrap="square"/>
                    <a:lstStyle/>
                    <a:p>
                      <a:r>
                        <a:rPr sz="1200" b="0">
                          <a:solidFill>
                            <a:srgbClr val="3A3A3C"/>
                          </a:solidFill>
                          <a:latin typeface="Consolas"/>
                        </a:rPr>
                        <a:t>07-QA-QC\01-BIM</a:t>
                      </a:r>
                    </a:p>
                  </a:txBody>
                  <a:tcPr marL="109728" marR="109728" marT="36576" marB="36576" anchor="ctr">
                    <a:solidFill>
                      <a:srgbClr val="EDE9DF"/>
                    </a:solidFill>
                  </a:tcPr>
                </a:tc>
              </a:tr>
              <a:tr h="457200">
                <a:tc>
                  <a:txBody>
                    <a:bodyPr wrap="square"/>
                    <a:lstStyle/>
                    <a:p>
                      <a:r>
                        <a:rPr sz="1200" b="1">
                          <a:solidFill>
                            <a:srgbClr val="9A7B45"/>
                          </a:solidFill>
                          <a:latin typeface="Consolas"/>
                        </a:rPr>
                        <a:t>LSC-03</a:t>
                      </a:r>
                    </a:p>
                  </a:txBody>
                  <a:tcPr marL="109728" marR="109728" marT="36576" marB="36576" anchor="ctr">
                    <a:solidFill>
                      <a:srgbClr val="FFFFF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LSC checklist sheets, and the feedback log (08-PRESENTATION).</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STRUCTURE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Structure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35</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Office Revit template (all disciplines)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BBM-GEN-TMP-R23-REV04.rte</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Structural plot styles</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01-TEMPLATES\01-AUTOCAD (CTB)</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Structural modelling standard</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BBM-STD-59</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Your checklist sheets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BBM-STD-68 STR, design review STR</a:t>
            </a:r>
          </a:p>
        </p:txBody>
      </p:sp>
      <p:pic>
        <p:nvPicPr>
          <p:cNvPr id="26" name="Picture 25" descr="checklist-str.png"/>
          <p:cNvPicPr>
            <a:picLocks noChangeAspect="1"/>
          </p:cNvPicPr>
          <p:nvPr/>
        </p:nvPicPr>
        <p:blipFill>
          <a:blip r:embed="rId3"/>
          <a:stretch>
            <a:fillRect/>
          </a:stretch>
        </p:blipFill>
        <p:spPr>
          <a:xfrm>
            <a:off x="5989320" y="2518067"/>
            <a:ext cx="5653735" cy="2461944"/>
          </a:xfrm>
          <a:prstGeom prst="rect">
            <a:avLst/>
          </a:prstGeom>
        </p:spPr>
      </p:pic>
      <p:sp>
        <p:nvSpPr>
          <p:cNvPr id="27" name="Rectangle 26"/>
          <p:cNvSpPr/>
          <p:nvPr/>
        </p:nvSpPr>
        <p:spPr>
          <a:xfrm>
            <a:off x="5989320" y="2518067"/>
            <a:ext cx="5653735" cy="246194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rebar placed by rule in columns, beams and footings.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BIM checklist, sheet STR (07-QA-QC\01-BIM)</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STRUCTURE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Structure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36</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Structural models start from the one office template (structural view templates and settings are in it).</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Grids, levels and coordinates follow the ARC model and BBM-STD-86.</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Members carry the office shared parameters (05-PARAMETERS).</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Before an issue, the STR sheet of the BIM checklist is filled and signed.</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Structure panels on the BABOOM Engineering tab</a:t>
            </a:r>
          </a:p>
        </p:txBody>
      </p:sp>
      <p:pic>
        <p:nvPicPr>
          <p:cNvPr id="21" name="Picture 20" descr="ribbon-str.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STRUCTURE</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Structure</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37</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STR-01</a:t>
                      </a:r>
                    </a:p>
                  </a:txBody>
                  <a:tcPr marL="109728" marR="109728" marT="36576" marB="36576" anchor="ctr">
                    <a:solidFill>
                      <a:srgbClr val="FFFFFF"/>
                    </a:solidFill>
                  </a:tcPr>
                </a:tc>
                <a:tc>
                  <a:txBody>
                    <a:bodyPr wrap="square"/>
                    <a:lstStyle/>
                    <a:p>
                      <a:r>
                        <a:rPr sz="1500" b="0">
                          <a:solidFill>
                            <a:srgbClr val="14130F"/>
                          </a:solidFill>
                          <a:latin typeface="Inter"/>
                        </a:rPr>
                        <a:t>Start a test model from the office template</a:t>
                      </a:r>
                    </a:p>
                  </a:txBody>
                  <a:tcPr marL="109728" marR="109728" marT="36576" marB="36576" anchor="ctr">
                    <a:solidFill>
                      <a:srgbClr val="FFFFFF"/>
                    </a:solidFill>
                  </a:tcPr>
                </a:tc>
                <a:tc>
                  <a:txBody>
                    <a:bodyPr wrap="square"/>
                    <a:lstStyle/>
                    <a:p>
                      <a:r>
                        <a:rPr sz="1200" b="0">
                          <a:solidFill>
                            <a:srgbClr val="3A3A3C"/>
                          </a:solidFill>
                          <a:latin typeface="Consolas"/>
                        </a:rPr>
                        <a:t>01-TEMPLATES\02-REVIT\BBM-GEN-TMP-R23-REV04.rte</a:t>
                      </a:r>
                    </a:p>
                  </a:txBody>
                  <a:tcPr marL="109728" marR="109728" marT="36576" marB="36576" anchor="ctr">
                    <a:solidFill>
                      <a:srgbClr val="FFFFFF"/>
                    </a:solidFill>
                  </a:tcPr>
                </a:tc>
              </a:tr>
              <a:tr h="457200">
                <a:tc>
                  <a:txBody>
                    <a:bodyPr wrap="square"/>
                    <a:lstStyle/>
                    <a:p>
                      <a:r>
                        <a:rPr sz="1200" b="1">
                          <a:solidFill>
                            <a:srgbClr val="9A7B45"/>
                          </a:solidFill>
                          <a:latin typeface="Consolas"/>
                        </a:rPr>
                        <a:t>STR-02</a:t>
                      </a:r>
                    </a:p>
                  </a:txBody>
                  <a:tcPr marL="109728" marR="109728" marT="36576" marB="36576" anchor="ctr">
                    <a:solidFill>
                      <a:srgbClr val="EDE9DF"/>
                    </a:solidFill>
                  </a:tcPr>
                </a:tc>
                <a:tc>
                  <a:txBody>
                    <a:bodyPr wrap="square"/>
                    <a:lstStyle/>
                    <a:p>
                      <a:r>
                        <a:rPr sz="1500" b="0">
                          <a:solidFill>
                            <a:srgbClr val="14130F"/>
                          </a:solidFill>
                          <a:latin typeface="Inter"/>
                        </a:rPr>
                        <a:t>Fill the STR sheet of the BIM checklist on a live model</a:t>
                      </a:r>
                    </a:p>
                  </a:txBody>
                  <a:tcPr marL="109728" marR="109728" marT="36576" marB="36576" anchor="ctr">
                    <a:solidFill>
                      <a:srgbClr val="EDE9DF"/>
                    </a:solidFill>
                  </a:tcPr>
                </a:tc>
                <a:tc>
                  <a:txBody>
                    <a:bodyPr wrap="square"/>
                    <a:lstStyle/>
                    <a:p>
                      <a:r>
                        <a:rPr sz="1200" b="0">
                          <a:solidFill>
                            <a:srgbClr val="3A3A3C"/>
                          </a:solidFill>
                          <a:latin typeface="Consolas"/>
                        </a:rPr>
                        <a:t>07-QA-QC\01-BIM</a:t>
                      </a:r>
                    </a:p>
                  </a:txBody>
                  <a:tcPr marL="109728" marR="109728" marT="36576" marB="36576" anchor="ctr">
                    <a:solidFill>
                      <a:srgbClr val="EDE9DF"/>
                    </a:solidFill>
                  </a:tcPr>
                </a:tc>
              </a:tr>
              <a:tr h="457200">
                <a:tc>
                  <a:txBody>
                    <a:bodyPr wrap="square"/>
                    <a:lstStyle/>
                    <a:p>
                      <a:r>
                        <a:rPr sz="1200" b="1">
                          <a:solidFill>
                            <a:srgbClr val="9A7B45"/>
                          </a:solidFill>
                          <a:latin typeface="Consolas"/>
                        </a:rPr>
                        <a:t>STR-03</a:t>
                      </a:r>
                    </a:p>
                  </a:txBody>
                  <a:tcPr marL="109728" marR="109728" marT="36576" marB="36576" anchor="ctr">
                    <a:solidFill>
                      <a:srgbClr val="FFFFF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STR checklist sheets and the template guide, and the feedback log (08-PRESENTATION).</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MEP</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MEP</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38</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Office Revit template (all disciplines)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BBM-GEN-TMP-R23-REV04.rte</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232 equipment, 18 duct, 28 electrical</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02-LIBRARIES\01-FAMILIES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MEP modelling standard</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BBM-STD-60</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Clash matrix and checklist</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BBM-STD-50, BBM-STD-68 MEP</a:t>
            </a:r>
          </a:p>
        </p:txBody>
      </p:sp>
      <p:pic>
        <p:nvPicPr>
          <p:cNvPr id="26" name="Picture 25" descr="checklist-mep.png"/>
          <p:cNvPicPr>
            <a:picLocks noChangeAspect="1"/>
          </p:cNvPicPr>
          <p:nvPr/>
        </p:nvPicPr>
        <p:blipFill>
          <a:blip r:embed="rId3"/>
          <a:stretch>
            <a:fillRect/>
          </a:stretch>
        </p:blipFill>
        <p:spPr>
          <a:xfrm>
            <a:off x="5989320" y="2433261"/>
            <a:ext cx="5653735" cy="2631556"/>
          </a:xfrm>
          <a:prstGeom prst="rect">
            <a:avLst/>
          </a:prstGeom>
        </p:spPr>
      </p:pic>
      <p:sp>
        <p:nvSpPr>
          <p:cNvPr id="27" name="Rectangle 26"/>
          <p:cNvSpPr/>
          <p:nvPr/>
        </p:nvSpPr>
        <p:spPr>
          <a:xfrm>
            <a:off x="5989320" y="2433261"/>
            <a:ext cx="5653735" cy="263155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duct and pipe sizing from flow, routing between connectors.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BIM checklist, sheet MEP coordination (07-QA-QC\01-BIM)</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MEP</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MEP</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39</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MEP models start from the one office template (MEP systems, view templates and settings are in it).</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Clashes are run with the rules of the clash matrix (BBM-STD-50).</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System names follow the office code dictionary (BBM-STD-93).</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Before an issue, the MEP coordination sheet is filled and signed.</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MEP panels on the BABOOM Engineering tab</a:t>
            </a:r>
          </a:p>
        </p:txBody>
      </p:sp>
      <p:pic>
        <p:nvPicPr>
          <p:cNvPr id="21" name="Picture 20" descr="ribbon-mep.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MEP</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MEP</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40</a:t>
            </a:r>
          </a:p>
        </p:txBody>
      </p:sp>
      <p:graphicFrame>
        <p:nvGraphicFramePr>
          <p:cNvPr id="10" name="Table 9"/>
          <p:cNvGraphicFramePr>
            <a:graphicFrameLocks noGrp="1"/>
          </p:cNvGraphicFramePr>
          <p:nvPr/>
        </p:nvGraphicFramePr>
        <p:xfrm>
          <a:off x="548640" y="1645920"/>
          <a:ext cx="11094415" cy="22860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MEP-01</a:t>
                      </a:r>
                    </a:p>
                  </a:txBody>
                  <a:tcPr marL="109728" marR="109728" marT="36576" marB="36576" anchor="ctr">
                    <a:solidFill>
                      <a:srgbClr val="FFFFFF"/>
                    </a:solidFill>
                  </a:tcPr>
                </a:tc>
                <a:tc>
                  <a:txBody>
                    <a:bodyPr wrap="square"/>
                    <a:lstStyle/>
                    <a:p>
                      <a:r>
                        <a:rPr sz="1500" b="0">
                          <a:solidFill>
                            <a:srgbClr val="14130F"/>
                          </a:solidFill>
                          <a:latin typeface="Inter"/>
                        </a:rPr>
                        <a:t>Start a test model from the office template</a:t>
                      </a:r>
                    </a:p>
                  </a:txBody>
                  <a:tcPr marL="109728" marR="109728" marT="36576" marB="36576" anchor="ctr">
                    <a:solidFill>
                      <a:srgbClr val="FFFFFF"/>
                    </a:solidFill>
                  </a:tcPr>
                </a:tc>
                <a:tc>
                  <a:txBody>
                    <a:bodyPr wrap="square"/>
                    <a:lstStyle/>
                    <a:p>
                      <a:r>
                        <a:rPr sz="1200" b="0">
                          <a:solidFill>
                            <a:srgbClr val="3A3A3C"/>
                          </a:solidFill>
                          <a:latin typeface="Consolas"/>
                        </a:rPr>
                        <a:t>01-TEMPLATES\02-REVIT\BBM-GEN-TMP-R23-REV04.rte</a:t>
                      </a:r>
                    </a:p>
                  </a:txBody>
                  <a:tcPr marL="109728" marR="109728" marT="36576" marB="36576" anchor="ctr">
                    <a:solidFill>
                      <a:srgbClr val="FFFFFF"/>
                    </a:solidFill>
                  </a:tcPr>
                </a:tc>
              </a:tr>
              <a:tr h="457200">
                <a:tc>
                  <a:txBody>
                    <a:bodyPr wrap="square"/>
                    <a:lstStyle/>
                    <a:p>
                      <a:r>
                        <a:rPr sz="1200" b="1">
                          <a:solidFill>
                            <a:srgbClr val="9A7B45"/>
                          </a:solidFill>
                          <a:latin typeface="Consolas"/>
                        </a:rPr>
                        <a:t>MEP-02</a:t>
                      </a:r>
                    </a:p>
                  </a:txBody>
                  <a:tcPr marL="109728" marR="109728" marT="36576" marB="36576" anchor="ctr">
                    <a:solidFill>
                      <a:srgbClr val="EDE9DF"/>
                    </a:solidFill>
                  </a:tcPr>
                </a:tc>
                <a:tc>
                  <a:txBody>
                    <a:bodyPr wrap="square"/>
                    <a:lstStyle/>
                    <a:p>
                      <a:r>
                        <a:rPr sz="1500" b="0">
                          <a:solidFill>
                            <a:srgbClr val="14130F"/>
                          </a:solidFill>
                          <a:latin typeface="Inter"/>
                        </a:rPr>
                        <a:t>Run a clash test with the clash matrix rules</a:t>
                      </a:r>
                    </a:p>
                  </a:txBody>
                  <a:tcPr marL="109728" marR="109728" marT="36576" marB="36576" anchor="ctr">
                    <a:solidFill>
                      <a:srgbClr val="EDE9DF"/>
                    </a:solidFill>
                  </a:tcPr>
                </a:tc>
                <a:tc>
                  <a:txBody>
                    <a:bodyPr wrap="square"/>
                    <a:lstStyle/>
                    <a:p>
                      <a:r>
                        <a:rPr sz="1200" b="0">
                          <a:solidFill>
                            <a:srgbClr val="3A3A3C"/>
                          </a:solidFill>
                          <a:latin typeface="Consolas"/>
                        </a:rPr>
                        <a:t>BBM-STD-50</a:t>
                      </a:r>
                    </a:p>
                  </a:txBody>
                  <a:tcPr marL="109728" marR="109728" marT="36576" marB="36576" anchor="ctr">
                    <a:solidFill>
                      <a:srgbClr val="EDE9DF"/>
                    </a:solidFill>
                  </a:tcPr>
                </a:tc>
              </a:tr>
              <a:tr h="457200">
                <a:tc>
                  <a:txBody>
                    <a:bodyPr wrap="square"/>
                    <a:lstStyle/>
                    <a:p>
                      <a:r>
                        <a:rPr sz="1200" b="1">
                          <a:solidFill>
                            <a:srgbClr val="9A7B45"/>
                          </a:solidFill>
                          <a:latin typeface="Consolas"/>
                        </a:rPr>
                        <a:t>MEP-03</a:t>
                      </a:r>
                    </a:p>
                  </a:txBody>
                  <a:tcPr marL="109728" marR="109728" marT="36576" marB="36576" anchor="ctr">
                    <a:solidFill>
                      <a:srgbClr val="FFFFFF"/>
                    </a:solidFill>
                  </a:tcPr>
                </a:tc>
                <a:tc>
                  <a:txBody>
                    <a:bodyPr wrap="square"/>
                    <a:lstStyle/>
                    <a:p>
                      <a:r>
                        <a:rPr sz="1500" b="0">
                          <a:solidFill>
                            <a:srgbClr val="14130F"/>
                          </a:solidFill>
                          <a:latin typeface="Inter"/>
                        </a:rPr>
                        <a:t>Fill the MEP coordination sheet on a live model</a:t>
                      </a:r>
                    </a:p>
                  </a:txBody>
                  <a:tcPr marL="109728" marR="109728" marT="36576" marB="36576" anchor="ctr">
                    <a:solidFill>
                      <a:srgbClr val="FFFFFF"/>
                    </a:solidFill>
                  </a:tcPr>
                </a:tc>
                <a:tc>
                  <a:txBody>
                    <a:bodyPr wrap="square"/>
                    <a:lstStyle/>
                    <a:p>
                      <a:r>
                        <a:rPr sz="1200" b="0">
                          <a:solidFill>
                            <a:srgbClr val="3A3A3C"/>
                          </a:solidFill>
                          <a:latin typeface="Consolas"/>
                        </a:rPr>
                        <a:t>07-QA-QC\01-BIM</a:t>
                      </a:r>
                    </a:p>
                  </a:txBody>
                  <a:tcPr marL="109728" marR="109728" marT="36576" marB="36576" anchor="ctr">
                    <a:solidFill>
                      <a:srgbClr val="FFFFFF"/>
                    </a:solidFill>
                  </a:tcPr>
                </a:tc>
              </a:tr>
              <a:tr h="457200">
                <a:tc>
                  <a:txBody>
                    <a:bodyPr wrap="square"/>
                    <a:lstStyle/>
                    <a:p>
                      <a:r>
                        <a:rPr sz="1200" b="1">
                          <a:solidFill>
                            <a:srgbClr val="9A7B45"/>
                          </a:solidFill>
                          <a:latin typeface="Consolas"/>
                        </a:rPr>
                        <a:t>MEP-04</a:t>
                      </a:r>
                    </a:p>
                  </a:txBody>
                  <a:tcPr marL="109728" marR="109728" marT="36576" marB="36576" anchor="ctr">
                    <a:solidFill>
                      <a:srgbClr val="EDE9D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EDE9DF"/>
                    </a:solidFill>
                  </a:tcPr>
                </a:tc>
              </a:tr>
            </a:tbl>
          </a:graphicData>
        </a:graphic>
      </p:graphicFrame>
      <p:sp>
        <p:nvSpPr>
          <p:cNvPr id="11" name="Rounded Rectangle 10"/>
          <p:cNvSpPr/>
          <p:nvPr/>
        </p:nvSpPr>
        <p:spPr>
          <a:xfrm>
            <a:off x="548640" y="42519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2519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MEP checklist sheets and the clash matrix, and the feedback log (08-PRESENTATION).</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FIRE &amp; LIFE SAFETY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Fire &amp; Life Safety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41</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UAE authority submissions annex</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BBM-STD-85</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Civil Defence checklist</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07-QA-QC\06-SUBMISSIONS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Design review FLS sheet</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07-QA-QC\02-DESIGN-REVIEW</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Codes index, 1,286 entries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04-REFERENCES\00-CODES-AND-REGULATIONS</a:t>
            </a:r>
          </a:p>
        </p:txBody>
      </p:sp>
      <p:pic>
        <p:nvPicPr>
          <p:cNvPr id="26" name="Picture 25" descr="checklist-fls.png"/>
          <p:cNvPicPr>
            <a:picLocks noChangeAspect="1"/>
          </p:cNvPicPr>
          <p:nvPr/>
        </p:nvPicPr>
        <p:blipFill>
          <a:blip r:embed="rId3"/>
          <a:stretch>
            <a:fillRect/>
          </a:stretch>
        </p:blipFill>
        <p:spPr>
          <a:xfrm>
            <a:off x="5989320" y="2728797"/>
            <a:ext cx="5653735" cy="2040484"/>
          </a:xfrm>
          <a:prstGeom prst="rect">
            <a:avLst/>
          </a:prstGeom>
        </p:spPr>
      </p:pic>
      <p:sp>
        <p:nvSpPr>
          <p:cNvPr id="27" name="Rectangle 26"/>
          <p:cNvSpPr/>
          <p:nvPr/>
        </p:nvSpPr>
        <p:spPr>
          <a:xfrm>
            <a:off x="5989320" y="2728797"/>
            <a:ext cx="5653735" cy="20404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code and authority checks against the office codes index.</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Authority submissions checklist, sheet Civil Defence (07-QA-QC\06-SUBMISSIONS)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FIRE &amp; LIFE SAFETY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Fire &amp; Life Safety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42</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Fire rating is a parameter in whole minutes on every rated element.</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The UAE Fire &amp; Life Safety Code edition is recorded at project start.</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FLS is the fire and life safety code in every file name (BBM-STD-93).</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The FLS design review sheet is signed before each submission.</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Fire &amp; Life Safety panels on the BABOOM Engineering tab</a:t>
            </a:r>
          </a:p>
        </p:txBody>
      </p:sp>
      <p:pic>
        <p:nvPicPr>
          <p:cNvPr id="21" name="Picture 20" descr="ribbon-fls.png"/>
          <p:cNvPicPr>
            <a:picLocks noChangeAspect="1"/>
          </p:cNvPicPr>
          <p:nvPr/>
        </p:nvPicPr>
        <p:blipFill>
          <a:blip r:embed="rId3"/>
          <a:stretch>
            <a:fillRect/>
          </a:stretch>
        </p:blipFill>
        <p:spPr>
          <a:xfrm>
            <a:off x="548640" y="5166360"/>
            <a:ext cx="11094415" cy="1051658"/>
          </a:xfrm>
          <a:prstGeom prst="rect">
            <a:avLst/>
          </a:prstGeom>
        </p:spPr>
      </p:pic>
      <p:sp>
        <p:nvSpPr>
          <p:cNvPr id="22" name="Rectangle 21"/>
          <p:cNvSpPr/>
          <p:nvPr/>
        </p:nvSpPr>
        <p:spPr>
          <a:xfrm>
            <a:off x="548640" y="516636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FIRE &amp; LIFE SAFETY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Fire &amp; Life Safety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43</a:t>
            </a:r>
          </a:p>
        </p:txBody>
      </p:sp>
      <p:graphicFrame>
        <p:nvGraphicFramePr>
          <p:cNvPr id="10" name="Table 9"/>
          <p:cNvGraphicFramePr>
            <a:graphicFrameLocks noGrp="1"/>
          </p:cNvGraphicFramePr>
          <p:nvPr/>
        </p:nvGraphicFramePr>
        <p:xfrm>
          <a:off x="548640" y="1645920"/>
          <a:ext cx="11094415" cy="22860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FLS-01</a:t>
                      </a:r>
                    </a:p>
                  </a:txBody>
                  <a:tcPr marL="109728" marR="109728" marT="36576" marB="36576" anchor="ctr">
                    <a:solidFill>
                      <a:srgbClr val="FFFFFF"/>
                    </a:solidFill>
                  </a:tcPr>
                </a:tc>
                <a:tc>
                  <a:txBody>
                    <a:bodyPr wrap="square"/>
                    <a:lstStyle/>
                    <a:p>
                      <a:r>
                        <a:rPr sz="1500" b="0">
                          <a:solidFill>
                            <a:srgbClr val="14130F"/>
                          </a:solidFill>
                          <a:latin typeface="Inter"/>
                        </a:rPr>
                        <a:t>Use the Civil Defence sheet on the next submission</a:t>
                      </a:r>
                    </a:p>
                  </a:txBody>
                  <a:tcPr marL="109728" marR="109728" marT="36576" marB="36576" anchor="ctr">
                    <a:solidFill>
                      <a:srgbClr val="FFFFFF"/>
                    </a:solidFill>
                  </a:tcPr>
                </a:tc>
                <a:tc>
                  <a:txBody>
                    <a:bodyPr wrap="square"/>
                    <a:lstStyle/>
                    <a:p>
                      <a:r>
                        <a:rPr sz="1200" b="0">
                          <a:solidFill>
                            <a:srgbClr val="3A3A3C"/>
                          </a:solidFill>
                          <a:latin typeface="Consolas"/>
                        </a:rPr>
                        <a:t>07-QA-QC\06-SUBMISSIONS</a:t>
                      </a:r>
                    </a:p>
                  </a:txBody>
                  <a:tcPr marL="109728" marR="109728" marT="36576" marB="36576" anchor="ctr">
                    <a:solidFill>
                      <a:srgbClr val="FFFFFF"/>
                    </a:solidFill>
                  </a:tcPr>
                </a:tc>
              </a:tr>
              <a:tr h="457200">
                <a:tc>
                  <a:txBody>
                    <a:bodyPr wrap="square"/>
                    <a:lstStyle/>
                    <a:p>
                      <a:r>
                        <a:rPr sz="1200" b="1">
                          <a:solidFill>
                            <a:srgbClr val="9A7B45"/>
                          </a:solidFill>
                          <a:latin typeface="Consolas"/>
                        </a:rPr>
                        <a:t>FLS-02</a:t>
                      </a:r>
                    </a:p>
                  </a:txBody>
                  <a:tcPr marL="109728" marR="109728" marT="36576" marB="36576" anchor="ctr">
                    <a:solidFill>
                      <a:srgbClr val="EDE9DF"/>
                    </a:solidFill>
                  </a:tcPr>
                </a:tc>
                <a:tc>
                  <a:txBody>
                    <a:bodyPr wrap="square"/>
                    <a:lstStyle/>
                    <a:p>
                      <a:r>
                        <a:rPr sz="1500" b="0">
                          <a:solidFill>
                            <a:srgbClr val="14130F"/>
                          </a:solidFill>
                          <a:latin typeface="Inter"/>
                        </a:rPr>
                        <a:t>Use the FLS design review sheet</a:t>
                      </a:r>
                    </a:p>
                  </a:txBody>
                  <a:tcPr marL="109728" marR="109728" marT="36576" marB="36576" anchor="ctr">
                    <a:solidFill>
                      <a:srgbClr val="EDE9DF"/>
                    </a:solidFill>
                  </a:tcPr>
                </a:tc>
                <a:tc>
                  <a:txBody>
                    <a:bodyPr wrap="square"/>
                    <a:lstStyle/>
                    <a:p>
                      <a:r>
                        <a:rPr sz="1200" b="0">
                          <a:solidFill>
                            <a:srgbClr val="3A3A3C"/>
                          </a:solidFill>
                          <a:latin typeface="Consolas"/>
                        </a:rPr>
                        <a:t>07-QA-QC\02-DESIGN-REVIEW</a:t>
                      </a:r>
                    </a:p>
                  </a:txBody>
                  <a:tcPr marL="109728" marR="109728" marT="36576" marB="36576" anchor="ctr">
                    <a:solidFill>
                      <a:srgbClr val="EDE9DF"/>
                    </a:solidFill>
                  </a:tcPr>
                </a:tc>
              </a:tr>
              <a:tr h="457200">
                <a:tc>
                  <a:txBody>
                    <a:bodyPr wrap="square"/>
                    <a:lstStyle/>
                    <a:p>
                      <a:r>
                        <a:rPr sz="1200" b="1">
                          <a:solidFill>
                            <a:srgbClr val="9A7B45"/>
                          </a:solidFill>
                          <a:latin typeface="Consolas"/>
                        </a:rPr>
                        <a:t>FLS-03</a:t>
                      </a:r>
                    </a:p>
                  </a:txBody>
                  <a:tcPr marL="109728" marR="109728" marT="36576" marB="36576" anchor="ctr">
                    <a:solidFill>
                      <a:srgbClr val="FFFFFF"/>
                    </a:solidFill>
                  </a:tcPr>
                </a:tc>
                <a:tc>
                  <a:txBody>
                    <a:bodyPr wrap="square"/>
                    <a:lstStyle/>
                    <a:p>
                      <a:r>
                        <a:rPr sz="1500" b="0">
                          <a:solidFill>
                            <a:srgbClr val="14130F"/>
                          </a:solidFill>
                          <a:latin typeface="Inter"/>
                        </a:rPr>
                        <a:t>Search the codes index for the codes you use</a:t>
                      </a:r>
                    </a:p>
                  </a:txBody>
                  <a:tcPr marL="109728" marR="109728" marT="36576" marB="36576" anchor="ctr">
                    <a:solidFill>
                      <a:srgbClr val="FFFFFF"/>
                    </a:solidFill>
                  </a:tcPr>
                </a:tc>
                <a:tc>
                  <a:txBody>
                    <a:bodyPr wrap="square"/>
                    <a:lstStyle/>
                    <a:p>
                      <a:r>
                        <a:rPr sz="1200" b="0">
                          <a:solidFill>
                            <a:srgbClr val="3A3A3C"/>
                          </a:solidFill>
                          <a:latin typeface="Consolas"/>
                        </a:rPr>
                        <a:t>04-REFERENCES\00-CODES-AND-REGULATIONS</a:t>
                      </a:r>
                    </a:p>
                  </a:txBody>
                  <a:tcPr marL="109728" marR="109728" marT="36576" marB="36576" anchor="ctr">
                    <a:solidFill>
                      <a:srgbClr val="FFFFFF"/>
                    </a:solidFill>
                  </a:tcPr>
                </a:tc>
              </a:tr>
              <a:tr h="457200">
                <a:tc>
                  <a:txBody>
                    <a:bodyPr wrap="square"/>
                    <a:lstStyle/>
                    <a:p>
                      <a:r>
                        <a:rPr sz="1200" b="1">
                          <a:solidFill>
                            <a:srgbClr val="9A7B45"/>
                          </a:solidFill>
                          <a:latin typeface="Consolas"/>
                        </a:rPr>
                        <a:t>FLS-04</a:t>
                      </a:r>
                    </a:p>
                  </a:txBody>
                  <a:tcPr marL="109728" marR="109728" marT="36576" marB="36576" anchor="ctr">
                    <a:solidFill>
                      <a:srgbClr val="EDE9D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EDE9DF"/>
                    </a:solidFill>
                  </a:tcPr>
                </a:tc>
              </a:tr>
            </a:tbl>
          </a:graphicData>
        </a:graphic>
      </p:graphicFrame>
      <p:sp>
        <p:nvSpPr>
          <p:cNvPr id="11" name="Rounded Rectangle 10"/>
          <p:cNvSpPr/>
          <p:nvPr/>
        </p:nvSpPr>
        <p:spPr>
          <a:xfrm>
            <a:off x="548640" y="42519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2519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FLS and Civil Defence checklist sheets, and the feedback log (08-PRESENTATION).</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QUANTITY SURVEYING AND COST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Quantity Surveying and Cost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44</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Quantities and 5D standard</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BBM-STD-78</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Parameters and classification</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BBM-STD-72, 05-PARAMETERS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Master specification sections</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02-LIBRARIES\11-SPECIFICATIONS</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Area rules (GIA/NIA)</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BBM-STD-01 Manual</a:t>
            </a:r>
          </a:p>
        </p:txBody>
      </p:sp>
      <p:pic>
        <p:nvPicPr>
          <p:cNvPr id="26" name="Picture 25" descr="parameters-catalogue.png"/>
          <p:cNvPicPr>
            <a:picLocks noChangeAspect="1"/>
          </p:cNvPicPr>
          <p:nvPr/>
        </p:nvPicPr>
        <p:blipFill>
          <a:blip r:embed="rId3"/>
          <a:stretch>
            <a:fillRect/>
          </a:stretch>
        </p:blipFill>
        <p:spPr>
          <a:xfrm>
            <a:off x="5989320" y="1982247"/>
            <a:ext cx="5653735" cy="3533584"/>
          </a:xfrm>
          <a:prstGeom prst="rect">
            <a:avLst/>
          </a:prstGeom>
        </p:spPr>
      </p:pic>
      <p:sp>
        <p:nvSpPr>
          <p:cNvPr id="27" name="Rectangle 26"/>
          <p:cNvSpPr/>
          <p:nvPr/>
        </p:nvSpPr>
        <p:spPr>
          <a:xfrm>
            <a:off x="5989320" y="1982247"/>
            <a:ext cx="5653735" cy="35335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model compare between issues, feeding the quantity changes.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shared parameters catalogue (02-LIBRARIES\05-PARAMETERS\CATALOGUE.html)</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QUANTITY SURVEYING AND COST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Quantity Surveying and Cost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45</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Quantities are taken from the model, using the classification code on each element.</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Model quantities are checked against BBM-STD-78 before use.</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BOQ items point to the master specification sections.</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Coming: take-off and BOQ export buttons on the ribbon.</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Quantities &amp; BOQ panel on the BABOOM Engineering tab</a:t>
            </a:r>
          </a:p>
        </p:txBody>
      </p:sp>
      <p:pic>
        <p:nvPicPr>
          <p:cNvPr id="21" name="Picture 20" descr="ribbon-qty.png"/>
          <p:cNvPicPr>
            <a:picLocks noChangeAspect="1"/>
          </p:cNvPicPr>
          <p:nvPr/>
        </p:nvPicPr>
        <p:blipFill>
          <a:blip r:embed="rId3"/>
          <a:stretch>
            <a:fillRect/>
          </a:stretch>
        </p:blipFill>
        <p:spPr>
          <a:xfrm>
            <a:off x="548640" y="5166360"/>
            <a:ext cx="1805939" cy="1097280"/>
          </a:xfrm>
          <a:prstGeom prst="rect">
            <a:avLst/>
          </a:prstGeom>
        </p:spPr>
      </p:pic>
      <p:sp>
        <p:nvSpPr>
          <p:cNvPr id="22" name="Rectangle 21"/>
          <p:cNvSpPr/>
          <p:nvPr/>
        </p:nvSpPr>
        <p:spPr>
          <a:xfrm>
            <a:off x="548640" y="5166360"/>
            <a:ext cx="1805939" cy="109728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QUANTITY SURVEYING AND COST</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Quantity Surveying and Cost</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46</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QS-01</a:t>
                      </a:r>
                    </a:p>
                  </a:txBody>
                  <a:tcPr marL="109728" marR="109728" marT="36576" marB="36576" anchor="ctr">
                    <a:solidFill>
                      <a:srgbClr val="FFFFFF"/>
                    </a:solidFill>
                  </a:tcPr>
                </a:tc>
                <a:tc>
                  <a:txBody>
                    <a:bodyPr wrap="square"/>
                    <a:lstStyle/>
                    <a:p>
                      <a:r>
                        <a:rPr sz="1500" b="0">
                          <a:solidFill>
                            <a:srgbClr val="14130F"/>
                          </a:solidFill>
                          <a:latin typeface="Inter"/>
                        </a:rPr>
                        <a:t>Take quantities from a live model with the classification codes</a:t>
                      </a:r>
                    </a:p>
                  </a:txBody>
                  <a:tcPr marL="109728" marR="109728" marT="36576" marB="36576" anchor="ctr">
                    <a:solidFill>
                      <a:srgbClr val="FFFFFF"/>
                    </a:solidFill>
                  </a:tcPr>
                </a:tc>
                <a:tc>
                  <a:txBody>
                    <a:bodyPr wrap="square"/>
                    <a:lstStyle/>
                    <a:p>
                      <a:r>
                        <a:rPr sz="1200" b="0">
                          <a:solidFill>
                            <a:srgbClr val="3A3A3C"/>
                          </a:solidFill>
                          <a:latin typeface="Consolas"/>
                        </a:rPr>
                        <a:t>BBM-STD-78, 05-PARAMETERS</a:t>
                      </a:r>
                    </a:p>
                  </a:txBody>
                  <a:tcPr marL="109728" marR="109728" marT="36576" marB="36576" anchor="ctr">
                    <a:solidFill>
                      <a:srgbClr val="FFFFFF"/>
                    </a:solidFill>
                  </a:tcPr>
                </a:tc>
              </a:tr>
              <a:tr h="457200">
                <a:tc>
                  <a:txBody>
                    <a:bodyPr wrap="square"/>
                    <a:lstStyle/>
                    <a:p>
                      <a:r>
                        <a:rPr sz="1200" b="1">
                          <a:solidFill>
                            <a:srgbClr val="9A7B45"/>
                          </a:solidFill>
                          <a:latin typeface="Consolas"/>
                        </a:rPr>
                        <a:t>QS-02</a:t>
                      </a:r>
                    </a:p>
                  </a:txBody>
                  <a:tcPr marL="109728" marR="109728" marT="36576" marB="36576" anchor="ctr">
                    <a:solidFill>
                      <a:srgbClr val="EDE9DF"/>
                    </a:solidFill>
                  </a:tcPr>
                </a:tc>
                <a:tc>
                  <a:txBody>
                    <a:bodyPr wrap="square"/>
                    <a:lstStyle/>
                    <a:p>
                      <a:r>
                        <a:rPr sz="1500" b="0">
                          <a:solidFill>
                            <a:srgbClr val="14130F"/>
                          </a:solidFill>
                          <a:latin typeface="Inter"/>
                        </a:rPr>
                        <a:t>Look up parameters in the parameters catalogue</a:t>
                      </a:r>
                    </a:p>
                  </a:txBody>
                  <a:tcPr marL="109728" marR="109728" marT="36576" marB="36576" anchor="ctr">
                    <a:solidFill>
                      <a:srgbClr val="EDE9DF"/>
                    </a:solidFill>
                  </a:tcPr>
                </a:tc>
                <a:tc>
                  <a:txBody>
                    <a:bodyPr wrap="square"/>
                    <a:lstStyle/>
                    <a:p>
                      <a:r>
                        <a:rPr sz="1200" b="0">
                          <a:solidFill>
                            <a:srgbClr val="3A3A3C"/>
                          </a:solidFill>
                          <a:latin typeface="Consolas"/>
                        </a:rPr>
                        <a:t>02-LIBRARIES\05-PARAMETERS</a:t>
                      </a:r>
                    </a:p>
                  </a:txBody>
                  <a:tcPr marL="109728" marR="109728" marT="36576" marB="36576" anchor="ctr">
                    <a:solidFill>
                      <a:srgbClr val="EDE9DF"/>
                    </a:solidFill>
                  </a:tcPr>
                </a:tc>
              </a:tr>
              <a:tr h="457200">
                <a:tc>
                  <a:txBody>
                    <a:bodyPr wrap="square"/>
                    <a:lstStyle/>
                    <a:p>
                      <a:r>
                        <a:rPr sz="1200" b="1">
                          <a:solidFill>
                            <a:srgbClr val="9A7B45"/>
                          </a:solidFill>
                          <a:latin typeface="Consolas"/>
                        </a:rPr>
                        <a:t>QS-03</a:t>
                      </a:r>
                    </a:p>
                  </a:txBody>
                  <a:tcPr marL="109728" marR="109728" marT="36576" marB="36576" anchor="ctr">
                    <a:solidFill>
                      <a:srgbClr val="FFFFF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BBM-STD-78 and the parameters guide, and the feedback log (08-PRESENTATION).</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SPECIFICATIONS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Specifications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47</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557 master specification sections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11-SPECIFICATIONS\01-MASTER-SPECS-BY-DIVISION</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10 approved vendor lists</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11-SPECIFICATIONS\02-APPROVED-VENDORS</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Specification checklist</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07-QA-QC\04-SPECIFICATIONS</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MasterFormat and NBS references</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11-SPECIFICATIONS\00-FRAMEWORKS</a:t>
            </a:r>
          </a:p>
        </p:txBody>
      </p:sp>
      <p:pic>
        <p:nvPicPr>
          <p:cNvPr id="26" name="Picture 25" descr="specifications-catalogue.png"/>
          <p:cNvPicPr>
            <a:picLocks noChangeAspect="1"/>
          </p:cNvPicPr>
          <p:nvPr/>
        </p:nvPicPr>
        <p:blipFill>
          <a:blip r:embed="rId3"/>
          <a:stretch>
            <a:fillRect/>
          </a:stretch>
        </p:blipFill>
        <p:spPr>
          <a:xfrm>
            <a:off x="5989320" y="1982247"/>
            <a:ext cx="5653735" cy="3533584"/>
          </a:xfrm>
          <a:prstGeom prst="rect">
            <a:avLst/>
          </a:prstGeom>
        </p:spPr>
      </p:pic>
      <p:sp>
        <p:nvSpPr>
          <p:cNvPr id="27" name="Rectangle 26"/>
          <p:cNvSpPr/>
          <p:nvPr/>
        </p:nvSpPr>
        <p:spPr>
          <a:xfrm>
            <a:off x="5989320" y="1982247"/>
            <a:ext cx="5653735" cy="35335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specification drafts written from the office master sections.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specifications catalogue (02-LIBRARIES\11-SPECIFICATIONS\CATALOGUE.html)</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SPECIFICATIONS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Specifications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48</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Project specifications start from the office master sections.</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Each section is checked with the specification checklist before issue.</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Vendor lists are kept in one place.</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Coming: buttons that link model elements to spec sections.</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Specifications panel on the BABOOM Engineering tab</a:t>
            </a:r>
          </a:p>
        </p:txBody>
      </p:sp>
      <p:pic>
        <p:nvPicPr>
          <p:cNvPr id="21" name="Picture 20" descr="ribbon-spec.png"/>
          <p:cNvPicPr>
            <a:picLocks noChangeAspect="1"/>
          </p:cNvPicPr>
          <p:nvPr/>
        </p:nvPicPr>
        <p:blipFill>
          <a:blip r:embed="rId3"/>
          <a:stretch>
            <a:fillRect/>
          </a:stretch>
        </p:blipFill>
        <p:spPr>
          <a:xfrm>
            <a:off x="548640" y="5166360"/>
            <a:ext cx="1874519" cy="1097280"/>
          </a:xfrm>
          <a:prstGeom prst="rect">
            <a:avLst/>
          </a:prstGeom>
        </p:spPr>
      </p:pic>
      <p:sp>
        <p:nvSpPr>
          <p:cNvPr id="22" name="Rectangle 21"/>
          <p:cNvSpPr/>
          <p:nvPr/>
        </p:nvSpPr>
        <p:spPr>
          <a:xfrm>
            <a:off x="548640" y="5166360"/>
            <a:ext cx="1874519" cy="109728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SPECIFICATIONS</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Specifications</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49</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SPC-01</a:t>
                      </a:r>
                    </a:p>
                  </a:txBody>
                  <a:tcPr marL="109728" marR="109728" marT="36576" marB="36576" anchor="ctr">
                    <a:solidFill>
                      <a:srgbClr val="FFFFFF"/>
                    </a:solidFill>
                  </a:tcPr>
                </a:tc>
                <a:tc>
                  <a:txBody>
                    <a:bodyPr wrap="square"/>
                    <a:lstStyle/>
                    <a:p>
                      <a:r>
                        <a:rPr sz="1500" b="0">
                          <a:solidFill>
                            <a:srgbClr val="14130F"/>
                          </a:solidFill>
                          <a:latin typeface="Inter"/>
                        </a:rPr>
                        <a:t>Start the next project specification from the master sections</a:t>
                      </a:r>
                    </a:p>
                  </a:txBody>
                  <a:tcPr marL="109728" marR="109728" marT="36576" marB="36576" anchor="ctr">
                    <a:solidFill>
                      <a:srgbClr val="FFFFFF"/>
                    </a:solidFill>
                  </a:tcPr>
                </a:tc>
                <a:tc>
                  <a:txBody>
                    <a:bodyPr wrap="square"/>
                    <a:lstStyle/>
                    <a:p>
                      <a:r>
                        <a:rPr sz="1200" b="0">
                          <a:solidFill>
                            <a:srgbClr val="3A3A3C"/>
                          </a:solidFill>
                          <a:latin typeface="Consolas"/>
                        </a:rPr>
                        <a:t>11-SPECIFICATIONS\01-MASTER-SPECS-BY-DIVISION</a:t>
                      </a:r>
                    </a:p>
                  </a:txBody>
                  <a:tcPr marL="109728" marR="109728" marT="36576" marB="36576" anchor="ctr">
                    <a:solidFill>
                      <a:srgbClr val="FFFFFF"/>
                    </a:solidFill>
                  </a:tcPr>
                </a:tc>
              </a:tr>
              <a:tr h="457200">
                <a:tc>
                  <a:txBody>
                    <a:bodyPr wrap="square"/>
                    <a:lstStyle/>
                    <a:p>
                      <a:r>
                        <a:rPr sz="1200" b="1">
                          <a:solidFill>
                            <a:srgbClr val="9A7B45"/>
                          </a:solidFill>
                          <a:latin typeface="Consolas"/>
                        </a:rPr>
                        <a:t>SPC-02</a:t>
                      </a:r>
                    </a:p>
                  </a:txBody>
                  <a:tcPr marL="109728" marR="109728" marT="36576" marB="36576" anchor="ctr">
                    <a:solidFill>
                      <a:srgbClr val="EDE9DF"/>
                    </a:solidFill>
                  </a:tcPr>
                </a:tc>
                <a:tc>
                  <a:txBody>
                    <a:bodyPr wrap="square"/>
                    <a:lstStyle/>
                    <a:p>
                      <a:r>
                        <a:rPr sz="1500" b="0">
                          <a:solidFill>
                            <a:srgbClr val="14130F"/>
                          </a:solidFill>
                          <a:latin typeface="Inter"/>
                        </a:rPr>
                        <a:t>Check a section with the specification checklist</a:t>
                      </a:r>
                    </a:p>
                  </a:txBody>
                  <a:tcPr marL="109728" marR="109728" marT="36576" marB="36576" anchor="ctr">
                    <a:solidFill>
                      <a:srgbClr val="EDE9DF"/>
                    </a:solidFill>
                  </a:tcPr>
                </a:tc>
                <a:tc>
                  <a:txBody>
                    <a:bodyPr wrap="square"/>
                    <a:lstStyle/>
                    <a:p>
                      <a:r>
                        <a:rPr sz="1200" b="0">
                          <a:solidFill>
                            <a:srgbClr val="3A3A3C"/>
                          </a:solidFill>
                          <a:latin typeface="Consolas"/>
                        </a:rPr>
                        <a:t>07-QA-QC\04-SPECIFICATIONS</a:t>
                      </a:r>
                    </a:p>
                  </a:txBody>
                  <a:tcPr marL="109728" marR="109728" marT="36576" marB="36576" anchor="ctr">
                    <a:solidFill>
                      <a:srgbClr val="EDE9DF"/>
                    </a:solidFill>
                  </a:tcPr>
                </a:tc>
              </a:tr>
              <a:tr h="457200">
                <a:tc>
                  <a:txBody>
                    <a:bodyPr wrap="square"/>
                    <a:lstStyle/>
                    <a:p>
                      <a:r>
                        <a:rPr sz="1200" b="1">
                          <a:solidFill>
                            <a:srgbClr val="9A7B45"/>
                          </a:solidFill>
                          <a:latin typeface="Consolas"/>
                        </a:rPr>
                        <a:t>SPC-03</a:t>
                      </a:r>
                    </a:p>
                  </a:txBody>
                  <a:tcPr marL="109728" marR="109728" marT="36576" marB="36576" anchor="ctr">
                    <a:solidFill>
                      <a:srgbClr val="FFFFF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specification checklist and the specifications guide, and the feedback log (08-PRESENTATION).</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SUSTAINABILITY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Sustainability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50</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Sustainability checklist</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07-QA-QC\05-SUSTAINABILITY</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Estidama, Al Sa'fat and LEED sheets</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one workbook</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Analysis and sustainability standard</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BBM-STD-81</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Rating target in the BEP</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BBM-STD-10</a:t>
            </a:r>
          </a:p>
        </p:txBody>
      </p:sp>
      <p:pic>
        <p:nvPicPr>
          <p:cNvPr id="26" name="Picture 25" descr="checklist-sus.png"/>
          <p:cNvPicPr>
            <a:picLocks noChangeAspect="1"/>
          </p:cNvPicPr>
          <p:nvPr/>
        </p:nvPicPr>
        <p:blipFill>
          <a:blip r:embed="rId3"/>
          <a:stretch>
            <a:fillRect/>
          </a:stretch>
        </p:blipFill>
        <p:spPr>
          <a:xfrm>
            <a:off x="5989320" y="2063198"/>
            <a:ext cx="5653735" cy="3371682"/>
          </a:xfrm>
          <a:prstGeom prst="rect">
            <a:avLst/>
          </a:prstGeom>
        </p:spPr>
      </p:pic>
      <p:sp>
        <p:nvSpPr>
          <p:cNvPr id="27" name="Rectangle 26"/>
          <p:cNvSpPr/>
          <p:nvPr/>
        </p:nvSpPr>
        <p:spPr>
          <a:xfrm>
            <a:off x="5989320" y="2063198"/>
            <a:ext cx="5653735" cy="3371682"/>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the standard watch: rating and code changes flagged automatically.</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Sustainability checklist, sheet Estidama design (07-QA-QC\05-SUSTAINABILITY)</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SUSTAINABILITY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Sustainability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51</a:t>
            </a:r>
          </a:p>
        </p:txBody>
      </p:sp>
      <p:sp>
        <p:nvSpPr>
          <p:cNvPr id="10" name="Rectangle 9"/>
          <p:cNvSpPr/>
          <p:nvPr/>
        </p:nvSpPr>
        <p:spPr>
          <a:xfrm>
            <a:off x="548640" y="1700784"/>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640080"/>
          </a:xfrm>
          <a:prstGeom prst="rect">
            <a:avLst/>
          </a:prstGeom>
          <a:noFill/>
        </p:spPr>
        <p:txBody>
          <a:bodyPr wrap="square" lIns="0" rIns="0" tIns="0" bIns="0" anchor="ctr">
            <a:spAutoFit/>
          </a:bodyPr>
          <a:lstStyle/>
          <a:p>
            <a:pPr algn="l"/>
            <a:r>
              <a:rPr sz="1900" b="0">
                <a:solidFill>
                  <a:srgbClr val="14130F"/>
                </a:solidFill>
                <a:latin typeface="Inter"/>
              </a:rPr>
              <a:t>The rating target (Pearl or Sa'fa level) is set in the BEP at project start.</a:t>
            </a:r>
          </a:p>
        </p:txBody>
      </p:sp>
      <p:sp>
        <p:nvSpPr>
          <p:cNvPr id="12" name="Rectangle 11"/>
          <p:cNvSpPr/>
          <p:nvPr/>
        </p:nvSpPr>
        <p:spPr>
          <a:xfrm>
            <a:off x="548640" y="2450592"/>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395728"/>
            <a:ext cx="10820095" cy="640080"/>
          </a:xfrm>
          <a:prstGeom prst="rect">
            <a:avLst/>
          </a:prstGeom>
          <a:noFill/>
        </p:spPr>
        <p:txBody>
          <a:bodyPr wrap="square" lIns="0" rIns="0" tIns="0" bIns="0" anchor="ctr">
            <a:spAutoFit/>
          </a:bodyPr>
          <a:lstStyle/>
          <a:p>
            <a:pPr algn="l"/>
            <a:r>
              <a:rPr sz="1900" b="0">
                <a:solidFill>
                  <a:srgbClr val="14130F"/>
                </a:solidFill>
                <a:latin typeface="Inter"/>
              </a:rPr>
              <a:t>Credit evidence is taken from the model where it can be.</a:t>
            </a:r>
          </a:p>
        </p:txBody>
      </p:sp>
      <p:sp>
        <p:nvSpPr>
          <p:cNvPr id="14" name="Rectangle 13"/>
          <p:cNvSpPr/>
          <p:nvPr/>
        </p:nvSpPr>
        <p:spPr>
          <a:xfrm>
            <a:off x="548640" y="3200400"/>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145536"/>
            <a:ext cx="10820095" cy="640080"/>
          </a:xfrm>
          <a:prstGeom prst="rect">
            <a:avLst/>
          </a:prstGeom>
          <a:noFill/>
        </p:spPr>
        <p:txBody>
          <a:bodyPr wrap="square" lIns="0" rIns="0" tIns="0" bIns="0" anchor="ctr">
            <a:spAutoFit/>
          </a:bodyPr>
          <a:lstStyle/>
          <a:p>
            <a:pPr algn="l"/>
            <a:r>
              <a:rPr sz="1900" b="0">
                <a:solidFill>
                  <a:srgbClr val="14130F"/>
                </a:solidFill>
                <a:latin typeface="Inter"/>
              </a:rPr>
              <a:t>The sustainability checklist is signed at design and at construction.</a:t>
            </a:r>
          </a:p>
        </p:txBody>
      </p:sp>
      <p:sp>
        <p:nvSpPr>
          <p:cNvPr id="16" name="Rectangle 15"/>
          <p:cNvSpPr/>
          <p:nvPr/>
        </p:nvSpPr>
        <p:spPr>
          <a:xfrm>
            <a:off x="548640" y="3950207"/>
            <a:ext cx="54864" cy="53035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3895344"/>
            <a:ext cx="10820095" cy="640080"/>
          </a:xfrm>
          <a:prstGeom prst="rect">
            <a:avLst/>
          </a:prstGeom>
          <a:noFill/>
        </p:spPr>
        <p:txBody>
          <a:bodyPr wrap="square" lIns="0" rIns="0" tIns="0" bIns="0" anchor="ctr">
            <a:spAutoFit/>
          </a:bodyPr>
          <a:lstStyle/>
          <a:p>
            <a:pPr algn="l"/>
            <a:r>
              <a:rPr sz="1900" b="0">
                <a:solidFill>
                  <a:srgbClr val="14130F"/>
                </a:solidFill>
                <a:latin typeface="Inter"/>
              </a:rPr>
              <a:t>Coming: Pearl Credits and energy export buttons on the ribbon.</a:t>
            </a:r>
          </a:p>
        </p:txBody>
      </p:sp>
      <p:sp>
        <p:nvSpPr>
          <p:cNvPr id="18" name="Rounded Rectangle 17"/>
          <p:cNvSpPr/>
          <p:nvPr/>
        </p:nvSpPr>
        <p:spPr>
          <a:xfrm>
            <a:off x="548640" y="475488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475488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20" name="TextBox 19"/>
          <p:cNvSpPr txBox="1"/>
          <p:nvPr/>
        </p:nvSpPr>
        <p:spPr>
          <a:xfrm>
            <a:off x="3474720" y="4754880"/>
            <a:ext cx="6400800" cy="274320"/>
          </a:xfrm>
          <a:prstGeom prst="rect">
            <a:avLst/>
          </a:prstGeom>
          <a:noFill/>
        </p:spPr>
        <p:txBody>
          <a:bodyPr wrap="square" lIns="0" rIns="0" tIns="0" bIns="0" anchor="ctr">
            <a:spAutoFit/>
          </a:bodyPr>
          <a:lstStyle/>
          <a:p>
            <a:pPr algn="l"/>
            <a:r>
              <a:rPr sz="1300" b="0">
                <a:solidFill>
                  <a:srgbClr val="111113"/>
                </a:solidFill>
                <a:latin typeface="Inter"/>
              </a:rPr>
              <a:t>Sustainability panel on the BABOOM Engineering tab</a:t>
            </a:r>
          </a:p>
        </p:txBody>
      </p:sp>
      <p:pic>
        <p:nvPicPr>
          <p:cNvPr id="21" name="Picture 20" descr="ribbon-sus.png"/>
          <p:cNvPicPr>
            <a:picLocks noChangeAspect="1"/>
          </p:cNvPicPr>
          <p:nvPr/>
        </p:nvPicPr>
        <p:blipFill>
          <a:blip r:embed="rId3"/>
          <a:stretch>
            <a:fillRect/>
          </a:stretch>
        </p:blipFill>
        <p:spPr>
          <a:xfrm>
            <a:off x="548640" y="5166360"/>
            <a:ext cx="3166110" cy="1097280"/>
          </a:xfrm>
          <a:prstGeom prst="rect">
            <a:avLst/>
          </a:prstGeom>
        </p:spPr>
      </p:pic>
      <p:sp>
        <p:nvSpPr>
          <p:cNvPr id="22" name="Rectangle 21"/>
          <p:cNvSpPr/>
          <p:nvPr/>
        </p:nvSpPr>
        <p:spPr>
          <a:xfrm>
            <a:off x="548640" y="5166360"/>
            <a:ext cx="3166110" cy="109728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SUSTAINABILITY</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Sustainability</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52</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SUS-01</a:t>
                      </a:r>
                    </a:p>
                  </a:txBody>
                  <a:tcPr marL="109728" marR="109728" marT="36576" marB="36576" anchor="ctr">
                    <a:solidFill>
                      <a:srgbClr val="FFFFFF"/>
                    </a:solidFill>
                  </a:tcPr>
                </a:tc>
                <a:tc>
                  <a:txBody>
                    <a:bodyPr wrap="square"/>
                    <a:lstStyle/>
                    <a:p>
                      <a:r>
                        <a:rPr sz="1500" b="0">
                          <a:solidFill>
                            <a:srgbClr val="14130F"/>
                          </a:solidFill>
                          <a:latin typeface="Inter"/>
                        </a:rPr>
                        <a:t>Use the sustainability checklist on a live project</a:t>
                      </a:r>
                    </a:p>
                  </a:txBody>
                  <a:tcPr marL="109728" marR="109728" marT="36576" marB="36576" anchor="ctr">
                    <a:solidFill>
                      <a:srgbClr val="FFFFFF"/>
                    </a:solidFill>
                  </a:tcPr>
                </a:tc>
                <a:tc>
                  <a:txBody>
                    <a:bodyPr wrap="square"/>
                    <a:lstStyle/>
                    <a:p>
                      <a:r>
                        <a:rPr sz="1200" b="0">
                          <a:solidFill>
                            <a:srgbClr val="3A3A3C"/>
                          </a:solidFill>
                          <a:latin typeface="Consolas"/>
                        </a:rPr>
                        <a:t>07-QA-QC\05-SUSTAINABILITY</a:t>
                      </a:r>
                    </a:p>
                  </a:txBody>
                  <a:tcPr marL="109728" marR="109728" marT="36576" marB="36576" anchor="ctr">
                    <a:solidFill>
                      <a:srgbClr val="FFFFFF"/>
                    </a:solidFill>
                  </a:tcPr>
                </a:tc>
              </a:tr>
              <a:tr h="457200">
                <a:tc>
                  <a:txBody>
                    <a:bodyPr wrap="square"/>
                    <a:lstStyle/>
                    <a:p>
                      <a:r>
                        <a:rPr sz="1200" b="1">
                          <a:solidFill>
                            <a:srgbClr val="9A7B45"/>
                          </a:solidFill>
                          <a:latin typeface="Consolas"/>
                        </a:rPr>
                        <a:t>SUS-02</a:t>
                      </a:r>
                    </a:p>
                  </a:txBody>
                  <a:tcPr marL="109728" marR="109728" marT="36576" marB="36576" anchor="ctr">
                    <a:solidFill>
                      <a:srgbClr val="EDE9DF"/>
                    </a:solidFill>
                  </a:tcPr>
                </a:tc>
                <a:tc>
                  <a:txBody>
                    <a:bodyPr wrap="square"/>
                    <a:lstStyle/>
                    <a:p>
                      <a:r>
                        <a:rPr sz="1500" b="0">
                          <a:solidFill>
                            <a:srgbClr val="14130F"/>
                          </a:solidFill>
                          <a:latin typeface="Inter"/>
                        </a:rPr>
                        <a:t>Read BBM-STD-81 Analysis and sustainability</a:t>
                      </a:r>
                    </a:p>
                  </a:txBody>
                  <a:tcPr marL="109728" marR="109728" marT="36576" marB="36576" anchor="ctr">
                    <a:solidFill>
                      <a:srgbClr val="EDE9DF"/>
                    </a:solidFill>
                  </a:tcPr>
                </a:tc>
                <a:tc>
                  <a:txBody>
                    <a:bodyPr wrap="square"/>
                    <a:lstStyle/>
                    <a:p>
                      <a:r>
                        <a:rPr sz="1200" b="0">
                          <a:solidFill>
                            <a:srgbClr val="3A3A3C"/>
                          </a:solidFill>
                          <a:latin typeface="Consolas"/>
                        </a:rPr>
                        <a:t>04-DOCUMENTS</a:t>
                      </a:r>
                    </a:p>
                  </a:txBody>
                  <a:tcPr marL="109728" marR="109728" marT="36576" marB="36576" anchor="ctr">
                    <a:solidFill>
                      <a:srgbClr val="EDE9DF"/>
                    </a:solidFill>
                  </a:tcPr>
                </a:tc>
              </a:tr>
              <a:tr h="457200">
                <a:tc>
                  <a:txBody>
                    <a:bodyPr wrap="square"/>
                    <a:lstStyle/>
                    <a:p>
                      <a:r>
                        <a:rPr sz="1200" b="1">
                          <a:solidFill>
                            <a:srgbClr val="9A7B45"/>
                          </a:solidFill>
                          <a:latin typeface="Consolas"/>
                        </a:rPr>
                        <a:t>SUS-03</a:t>
                      </a:r>
                    </a:p>
                  </a:txBody>
                  <a:tcPr marL="109728" marR="109728" marT="36576" marB="36576" anchor="ctr">
                    <a:solidFill>
                      <a:srgbClr val="FFFFFF"/>
                    </a:solidFill>
                  </a:tcPr>
                </a:tc>
                <a:tc>
                  <a:txBody>
                    <a:bodyPr wrap="square"/>
                    <a:lstStyle/>
                    <a:p>
                      <a:r>
                        <a:rPr sz="15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2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sustainability checklist, and the feedback log (08-PRESENTATION).</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DOCUMENT CONTROL AND ADMIN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Document Control and Admin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53</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25 forms: transmittal, RFI, site</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01-TEMPLATES\04-DOCUMENT-CONTROL</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Document control checklist</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07-QA-QC\08-DOCUMENT-CONTROL</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Codes and suitability (SU-*)</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BBM-STD-93, BBM-STD-57</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Records retention</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BBM-STD-90</a:t>
            </a:r>
          </a:p>
        </p:txBody>
      </p:sp>
      <p:pic>
        <p:nvPicPr>
          <p:cNvPr id="26" name="Picture 25" descr="document-control-catalogue.png"/>
          <p:cNvPicPr>
            <a:picLocks noChangeAspect="1"/>
          </p:cNvPicPr>
          <p:nvPr/>
        </p:nvPicPr>
        <p:blipFill>
          <a:blip r:embed="rId3"/>
          <a:stretch>
            <a:fillRect/>
          </a:stretch>
        </p:blipFill>
        <p:spPr>
          <a:xfrm>
            <a:off x="5989320" y="1982247"/>
            <a:ext cx="5653735" cy="3533584"/>
          </a:xfrm>
          <a:prstGeom prst="rect">
            <a:avLst/>
          </a:prstGeom>
        </p:spPr>
      </p:pic>
      <p:sp>
        <p:nvSpPr>
          <p:cNvPr id="27" name="Rectangle 26"/>
          <p:cNvSpPr/>
          <p:nvPr/>
        </p:nvSpPr>
        <p:spPr>
          <a:xfrm>
            <a:off x="5989320" y="1982247"/>
            <a:ext cx="5653735" cy="35335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a drawing register filled from Revit sheets and a transmittal log from each print set.</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The forms catalogue (01-TEMPLATES\04-DOCUMENT-CONTROL\CATALOGUE.html)</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DOCUMENT CONTROL AND ADMIN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Document Control and Admin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54</a:t>
            </a:r>
          </a:p>
        </p:txBody>
      </p:sp>
      <p:sp>
        <p:nvSpPr>
          <p:cNvPr id="10" name="Rectangle 9"/>
          <p:cNvSpPr/>
          <p:nvPr/>
        </p:nvSpPr>
        <p:spPr>
          <a:xfrm>
            <a:off x="548640" y="170078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850392"/>
          </a:xfrm>
          <a:prstGeom prst="rect">
            <a:avLst/>
          </a:prstGeom>
          <a:noFill/>
        </p:spPr>
        <p:txBody>
          <a:bodyPr wrap="square" lIns="0" rIns="0" tIns="0" bIns="0" anchor="ctr">
            <a:spAutoFit/>
          </a:bodyPr>
          <a:lstStyle/>
          <a:p>
            <a:pPr algn="l"/>
            <a:r>
              <a:rPr sz="2000" b="0">
                <a:solidFill>
                  <a:srgbClr val="14130F"/>
                </a:solidFill>
                <a:latin typeface="Inter"/>
              </a:rPr>
              <a:t>Every issue goes out with an office transmittal.</a:t>
            </a:r>
          </a:p>
        </p:txBody>
      </p:sp>
      <p:sp>
        <p:nvSpPr>
          <p:cNvPr id="12" name="Rectangle 11"/>
          <p:cNvSpPr/>
          <p:nvPr/>
        </p:nvSpPr>
        <p:spPr>
          <a:xfrm>
            <a:off x="548640" y="266090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606040"/>
            <a:ext cx="10820095" cy="850392"/>
          </a:xfrm>
          <a:prstGeom prst="rect">
            <a:avLst/>
          </a:prstGeom>
          <a:noFill/>
        </p:spPr>
        <p:txBody>
          <a:bodyPr wrap="square" lIns="0" rIns="0" tIns="0" bIns="0" anchor="ctr">
            <a:spAutoFit/>
          </a:bodyPr>
          <a:lstStyle/>
          <a:p>
            <a:pPr algn="l"/>
            <a:r>
              <a:rPr sz="2000" b="0">
                <a:solidFill>
                  <a:srgbClr val="14130F"/>
                </a:solidFill>
                <a:latin typeface="Inter"/>
              </a:rPr>
              <a:t>File names are checked against the office codes before they leave.</a:t>
            </a:r>
          </a:p>
        </p:txBody>
      </p:sp>
      <p:sp>
        <p:nvSpPr>
          <p:cNvPr id="14" name="Rectangle 13"/>
          <p:cNvSpPr/>
          <p:nvPr/>
        </p:nvSpPr>
        <p:spPr>
          <a:xfrm>
            <a:off x="548640" y="362102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566160"/>
            <a:ext cx="10820095" cy="850392"/>
          </a:xfrm>
          <a:prstGeom prst="rect">
            <a:avLst/>
          </a:prstGeom>
          <a:noFill/>
        </p:spPr>
        <p:txBody>
          <a:bodyPr wrap="square" lIns="0" rIns="0" tIns="0" bIns="0" anchor="ctr">
            <a:spAutoFit/>
          </a:bodyPr>
          <a:lstStyle/>
          <a:p>
            <a:pPr algn="l"/>
            <a:r>
              <a:rPr sz="2000" b="0">
                <a:solidFill>
                  <a:srgbClr val="14130F"/>
                </a:solidFill>
                <a:latin typeface="Inter"/>
              </a:rPr>
              <a:t>Records are kept for the periods in BBM-STD-90.</a:t>
            </a:r>
          </a:p>
        </p:txBody>
      </p:sp>
      <p:sp>
        <p:nvSpPr>
          <p:cNvPr id="16" name="Rectangle 15"/>
          <p:cNvSpPr/>
          <p:nvPr/>
        </p:nvSpPr>
        <p:spPr>
          <a:xfrm>
            <a:off x="548640" y="458114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4526280"/>
            <a:ext cx="10820095" cy="850392"/>
          </a:xfrm>
          <a:prstGeom prst="rect">
            <a:avLst/>
          </a:prstGeom>
          <a:noFill/>
        </p:spPr>
        <p:txBody>
          <a:bodyPr wrap="square" lIns="0" rIns="0" tIns="0" bIns="0" anchor="ctr">
            <a:spAutoFit/>
          </a:bodyPr>
          <a:lstStyle/>
          <a:p>
            <a:pPr algn="l"/>
            <a:r>
              <a:rPr sz="2000" b="0">
                <a:solidFill>
                  <a:srgbClr val="14130F"/>
                </a:solidFill>
                <a:latin typeface="Inter"/>
              </a:rPr>
              <a:t>The 13 project trackers (register, transmittals, RFI, NOC, meetings) are in 03-TRACKERS.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DOCUMENT CONTROL AND ADMIN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Document Control and Admin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55</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DC-01</a:t>
                      </a:r>
                    </a:p>
                  </a:txBody>
                  <a:tcPr marL="109728" marR="109728" marT="36576" marB="36576" anchor="ctr">
                    <a:solidFill>
                      <a:srgbClr val="FFFFFF"/>
                    </a:solidFill>
                  </a:tcPr>
                </a:tc>
                <a:tc>
                  <a:txBody>
                    <a:bodyPr wrap="square"/>
                    <a:lstStyle/>
                    <a:p>
                      <a:r>
                        <a:rPr sz="1500" b="0">
                          <a:solidFill>
                            <a:srgbClr val="14130F"/>
                          </a:solidFill>
                          <a:latin typeface="Inter"/>
                        </a:rPr>
                        <a:t>Use the office transmittal form on the next issue</a:t>
                      </a:r>
                    </a:p>
                  </a:txBody>
                  <a:tcPr marL="109728" marR="109728" marT="36576" marB="36576" anchor="ctr">
                    <a:solidFill>
                      <a:srgbClr val="FFFFFF"/>
                    </a:solidFill>
                  </a:tcPr>
                </a:tc>
                <a:tc>
                  <a:txBody>
                    <a:bodyPr wrap="square"/>
                    <a:lstStyle/>
                    <a:p>
                      <a:r>
                        <a:rPr sz="1200" b="0">
                          <a:solidFill>
                            <a:srgbClr val="3A3A3C"/>
                          </a:solidFill>
                          <a:latin typeface="Consolas"/>
                        </a:rPr>
                        <a:t>01-TEMPLATES\04-DOCUMENT-CONTROL</a:t>
                      </a:r>
                    </a:p>
                  </a:txBody>
                  <a:tcPr marL="109728" marR="109728" marT="36576" marB="36576" anchor="ctr">
                    <a:solidFill>
                      <a:srgbClr val="FFFFFF"/>
                    </a:solidFill>
                  </a:tcPr>
                </a:tc>
              </a:tr>
              <a:tr h="457200">
                <a:tc>
                  <a:txBody>
                    <a:bodyPr wrap="square"/>
                    <a:lstStyle/>
                    <a:p>
                      <a:r>
                        <a:rPr sz="1200" b="1">
                          <a:solidFill>
                            <a:srgbClr val="9A7B45"/>
                          </a:solidFill>
                          <a:latin typeface="Consolas"/>
                        </a:rPr>
                        <a:t>DC-02</a:t>
                      </a:r>
                    </a:p>
                  </a:txBody>
                  <a:tcPr marL="109728" marR="109728" marT="36576" marB="36576" anchor="ctr">
                    <a:solidFill>
                      <a:srgbClr val="EDE9DF"/>
                    </a:solidFill>
                  </a:tcPr>
                </a:tc>
                <a:tc>
                  <a:txBody>
                    <a:bodyPr wrap="square"/>
                    <a:lstStyle/>
                    <a:p>
                      <a:r>
                        <a:rPr sz="1500" b="0">
                          <a:solidFill>
                            <a:srgbClr val="14130F"/>
                          </a:solidFill>
                          <a:latin typeface="Inter"/>
                        </a:rPr>
                        <a:t>Check one register with the document control checklist</a:t>
                      </a:r>
                    </a:p>
                  </a:txBody>
                  <a:tcPr marL="109728" marR="109728" marT="36576" marB="36576" anchor="ctr">
                    <a:solidFill>
                      <a:srgbClr val="EDE9DF"/>
                    </a:solidFill>
                  </a:tcPr>
                </a:tc>
                <a:tc>
                  <a:txBody>
                    <a:bodyPr wrap="square"/>
                    <a:lstStyle/>
                    <a:p>
                      <a:r>
                        <a:rPr sz="1200" b="0">
                          <a:solidFill>
                            <a:srgbClr val="3A3A3C"/>
                          </a:solidFill>
                          <a:latin typeface="Consolas"/>
                        </a:rPr>
                        <a:t>07-QA-QC\08-DOCUMENT-CONTROL</a:t>
                      </a:r>
                    </a:p>
                  </a:txBody>
                  <a:tcPr marL="109728" marR="109728" marT="36576" marB="36576" anchor="ctr">
                    <a:solidFill>
                      <a:srgbClr val="EDE9DF"/>
                    </a:solidFill>
                  </a:tcPr>
                </a:tc>
              </a:tr>
              <a:tr h="457200">
                <a:tc>
                  <a:txBody>
                    <a:bodyPr wrap="square"/>
                    <a:lstStyle/>
                    <a:p>
                      <a:r>
                        <a:rPr sz="1200" b="1">
                          <a:solidFill>
                            <a:srgbClr val="9A7B45"/>
                          </a:solidFill>
                          <a:latin typeface="Consolas"/>
                        </a:rPr>
                        <a:t>DC-03</a:t>
                      </a:r>
                    </a:p>
                  </a:txBody>
                  <a:tcPr marL="109728" marR="109728" marT="36576" marB="36576" anchor="ctr">
                    <a:solidFill>
                      <a:srgbClr val="FFFFFF"/>
                    </a:solidFill>
                  </a:tcPr>
                </a:tc>
                <a:tc>
                  <a:txBody>
                    <a:bodyPr wrap="square"/>
                    <a:lstStyle/>
                    <a:p>
                      <a:r>
                        <a:rPr sz="1500" b="0">
                          <a:solidFill>
                            <a:srgbClr val="14130F"/>
                          </a:solidFill>
                          <a:latin typeface="Inter"/>
                        </a:rPr>
                        <a:t>Run one project on the drawing register and transmittal tracker</a:t>
                      </a:r>
                    </a:p>
                  </a:txBody>
                  <a:tcPr marL="109728" marR="109728" marT="36576" marB="36576" anchor="ctr">
                    <a:solidFill>
                      <a:srgbClr val="FFFFFF"/>
                    </a:solidFill>
                  </a:tcPr>
                </a:tc>
                <a:tc>
                  <a:txBody>
                    <a:bodyPr wrap="square"/>
                    <a:lstStyle/>
                    <a:p>
                      <a:r>
                        <a:rPr sz="1200" b="0">
                          <a:solidFill>
                            <a:srgbClr val="3A3A3C"/>
                          </a:solidFill>
                          <a:latin typeface="Consolas"/>
                        </a:rPr>
                        <a:t>04-DOCUMENT-CONTROL\03-TRACKERS</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forms catalogue and the document control checklist, and the feedback log (08-PRESENTATION).</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SITE SUPERVISION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What's in it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Site Supervision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56</a:t>
            </a:r>
          </a:p>
        </p:txBody>
      </p:sp>
      <p:sp>
        <p:nvSpPr>
          <p:cNvPr id="10" name="Rounded Rectangle 9"/>
          <p:cNvSpPr/>
          <p:nvPr/>
        </p:nvSpPr>
        <p:spPr>
          <a:xfrm>
            <a:off x="548640" y="1645920"/>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1645920"/>
            <a:ext cx="502920" cy="502920"/>
          </a:xfrm>
          <a:prstGeom prst="rect">
            <a:avLst/>
          </a:prstGeom>
          <a:noFill/>
        </p:spPr>
        <p:txBody>
          <a:bodyPr wrap="square" lIns="0" rIns="0" tIns="0" bIns="0" anchor="ctr">
            <a:spAutoFit/>
          </a:bodyPr>
          <a:lstStyle/>
          <a:p>
            <a:pPr algn="ctr"/>
            <a:r>
              <a:rPr sz="1800" b="1">
                <a:solidFill>
                  <a:srgbClr val="9A7B45"/>
                </a:solidFill>
                <a:latin typeface="Inter"/>
              </a:rPr>
              <a:t>1</a:t>
            </a:r>
          </a:p>
        </p:txBody>
      </p:sp>
      <p:sp>
        <p:nvSpPr>
          <p:cNvPr id="12" name="TextBox 11"/>
          <p:cNvSpPr txBox="1"/>
          <p:nvPr/>
        </p:nvSpPr>
        <p:spPr>
          <a:xfrm>
            <a:off x="1280160" y="1627632"/>
            <a:ext cx="4480560" cy="365760"/>
          </a:xfrm>
          <a:prstGeom prst="rect">
            <a:avLst/>
          </a:prstGeom>
          <a:noFill/>
        </p:spPr>
        <p:txBody>
          <a:bodyPr wrap="square" lIns="0" rIns="0" tIns="0" bIns="0" anchor="t">
            <a:spAutoFit/>
          </a:bodyPr>
          <a:lstStyle/>
          <a:p>
            <a:pPr algn="l"/>
            <a:r>
              <a:rPr sz="1700" b="1">
                <a:solidFill>
                  <a:srgbClr val="14130F"/>
                </a:solidFill>
                <a:latin typeface="Inter"/>
              </a:rPr>
              <a:t>8 supervision forms</a:t>
            </a:r>
          </a:p>
        </p:txBody>
      </p:sp>
      <p:sp>
        <p:nvSpPr>
          <p:cNvPr id="13" name="TextBox 12"/>
          <p:cNvSpPr txBox="1"/>
          <p:nvPr/>
        </p:nvSpPr>
        <p:spPr>
          <a:xfrm>
            <a:off x="1280160" y="2029968"/>
            <a:ext cx="4480560" cy="320040"/>
          </a:xfrm>
          <a:prstGeom prst="rect">
            <a:avLst/>
          </a:prstGeom>
          <a:noFill/>
        </p:spPr>
        <p:txBody>
          <a:bodyPr wrap="square" lIns="0" rIns="0" tIns="0" bIns="0" anchor="t">
            <a:spAutoFit/>
          </a:bodyPr>
          <a:lstStyle/>
          <a:p>
            <a:pPr algn="l"/>
            <a:r>
              <a:rPr sz="1150" b="0">
                <a:solidFill>
                  <a:srgbClr val="3A3A3C"/>
                </a:solidFill>
                <a:latin typeface="Consolas"/>
              </a:rPr>
              <a:t>04-DOCUMENT-CONTROL\02-SUPERVISION-FORMS</a:t>
            </a:r>
          </a:p>
        </p:txBody>
      </p:sp>
      <p:sp>
        <p:nvSpPr>
          <p:cNvPr id="14" name="Rounded Rectangle 13"/>
          <p:cNvSpPr/>
          <p:nvPr/>
        </p:nvSpPr>
        <p:spPr>
          <a:xfrm>
            <a:off x="548640" y="2724912"/>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724912"/>
            <a:ext cx="502920" cy="502920"/>
          </a:xfrm>
          <a:prstGeom prst="rect">
            <a:avLst/>
          </a:prstGeom>
          <a:noFill/>
        </p:spPr>
        <p:txBody>
          <a:bodyPr wrap="square" lIns="0" rIns="0" tIns="0" bIns="0" anchor="ctr">
            <a:spAutoFit/>
          </a:bodyPr>
          <a:lstStyle/>
          <a:p>
            <a:pPr algn="ctr"/>
            <a:r>
              <a:rPr sz="1800" b="1">
                <a:solidFill>
                  <a:srgbClr val="9A7B45"/>
                </a:solidFill>
                <a:latin typeface="Inter"/>
              </a:rPr>
              <a:t>2</a:t>
            </a:r>
          </a:p>
        </p:txBody>
      </p:sp>
      <p:sp>
        <p:nvSpPr>
          <p:cNvPr id="16" name="TextBox 15"/>
          <p:cNvSpPr txBox="1"/>
          <p:nvPr/>
        </p:nvSpPr>
        <p:spPr>
          <a:xfrm>
            <a:off x="1280160" y="2706624"/>
            <a:ext cx="4480560" cy="365760"/>
          </a:xfrm>
          <a:prstGeom prst="rect">
            <a:avLst/>
          </a:prstGeom>
          <a:noFill/>
        </p:spPr>
        <p:txBody>
          <a:bodyPr wrap="square" lIns="0" rIns="0" tIns="0" bIns="0" anchor="t">
            <a:spAutoFit/>
          </a:bodyPr>
          <a:lstStyle/>
          <a:p>
            <a:pPr algn="l"/>
            <a:r>
              <a:rPr sz="1700" b="1">
                <a:solidFill>
                  <a:srgbClr val="14130F"/>
                </a:solidFill>
                <a:latin typeface="Inter"/>
              </a:rPr>
              <a:t>Site supervision checklist</a:t>
            </a:r>
          </a:p>
        </p:txBody>
      </p:sp>
      <p:sp>
        <p:nvSpPr>
          <p:cNvPr id="17" name="TextBox 16"/>
          <p:cNvSpPr txBox="1"/>
          <p:nvPr/>
        </p:nvSpPr>
        <p:spPr>
          <a:xfrm>
            <a:off x="1280160" y="3108960"/>
            <a:ext cx="4480560" cy="320040"/>
          </a:xfrm>
          <a:prstGeom prst="rect">
            <a:avLst/>
          </a:prstGeom>
          <a:noFill/>
        </p:spPr>
        <p:txBody>
          <a:bodyPr wrap="square" lIns="0" rIns="0" tIns="0" bIns="0" anchor="t">
            <a:spAutoFit/>
          </a:bodyPr>
          <a:lstStyle/>
          <a:p>
            <a:pPr algn="l"/>
            <a:r>
              <a:rPr sz="1150" b="0">
                <a:solidFill>
                  <a:srgbClr val="3A3A3C"/>
                </a:solidFill>
                <a:latin typeface="Consolas"/>
              </a:rPr>
              <a:t>07-QA-QC\07-SUPERVISION</a:t>
            </a:r>
          </a:p>
        </p:txBody>
      </p:sp>
      <p:sp>
        <p:nvSpPr>
          <p:cNvPr id="18" name="Rounded Rectangle 17"/>
          <p:cNvSpPr/>
          <p:nvPr/>
        </p:nvSpPr>
        <p:spPr>
          <a:xfrm>
            <a:off x="548640" y="3803904"/>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03904"/>
            <a:ext cx="502920" cy="502920"/>
          </a:xfrm>
          <a:prstGeom prst="rect">
            <a:avLst/>
          </a:prstGeom>
          <a:noFill/>
        </p:spPr>
        <p:txBody>
          <a:bodyPr wrap="square" lIns="0" rIns="0" tIns="0" bIns="0" anchor="ctr">
            <a:spAutoFit/>
          </a:bodyPr>
          <a:lstStyle/>
          <a:p>
            <a:pPr algn="ctr"/>
            <a:r>
              <a:rPr sz="1800" b="1">
                <a:solidFill>
                  <a:srgbClr val="9A7B45"/>
                </a:solidFill>
                <a:latin typeface="Inter"/>
              </a:rPr>
              <a:t>3</a:t>
            </a:r>
          </a:p>
        </p:txBody>
      </p:sp>
      <p:sp>
        <p:nvSpPr>
          <p:cNvPr id="20" name="TextBox 19"/>
          <p:cNvSpPr txBox="1"/>
          <p:nvPr/>
        </p:nvSpPr>
        <p:spPr>
          <a:xfrm>
            <a:off x="1280160" y="3785616"/>
            <a:ext cx="4480560" cy="365760"/>
          </a:xfrm>
          <a:prstGeom prst="rect">
            <a:avLst/>
          </a:prstGeom>
          <a:noFill/>
        </p:spPr>
        <p:txBody>
          <a:bodyPr wrap="square" lIns="0" rIns="0" tIns="0" bIns="0" anchor="t">
            <a:spAutoFit/>
          </a:bodyPr>
          <a:lstStyle/>
          <a:p>
            <a:pPr algn="l"/>
            <a:r>
              <a:rPr sz="1700" b="1">
                <a:solidFill>
                  <a:srgbClr val="14130F"/>
                </a:solidFill>
                <a:latin typeface="Inter"/>
              </a:rPr>
              <a:t>Quality procedures</a:t>
            </a:r>
          </a:p>
        </p:txBody>
      </p:sp>
      <p:sp>
        <p:nvSpPr>
          <p:cNvPr id="21" name="TextBox 20"/>
          <p:cNvSpPr txBox="1"/>
          <p:nvPr/>
        </p:nvSpPr>
        <p:spPr>
          <a:xfrm>
            <a:off x="1280160" y="4187952"/>
            <a:ext cx="4480560" cy="320040"/>
          </a:xfrm>
          <a:prstGeom prst="rect">
            <a:avLst/>
          </a:prstGeom>
          <a:noFill/>
        </p:spPr>
        <p:txBody>
          <a:bodyPr wrap="square" lIns="0" rIns="0" tIns="0" bIns="0" anchor="t">
            <a:spAutoFit/>
          </a:bodyPr>
          <a:lstStyle/>
          <a:p>
            <a:pPr algn="l"/>
            <a:r>
              <a:rPr sz="1150" b="0">
                <a:solidFill>
                  <a:srgbClr val="3A3A3C"/>
                </a:solidFill>
                <a:latin typeface="Consolas"/>
              </a:rPr>
              <a:t>BBM-STD-97 QP-01 to QP-15</a:t>
            </a:r>
          </a:p>
        </p:txBody>
      </p:sp>
      <p:sp>
        <p:nvSpPr>
          <p:cNvPr id="22" name="Rounded Rectangle 21"/>
          <p:cNvSpPr/>
          <p:nvPr/>
        </p:nvSpPr>
        <p:spPr>
          <a:xfrm>
            <a:off x="548640" y="4882896"/>
            <a:ext cx="502920" cy="502920"/>
          </a:xfrm>
          <a:prstGeom prst="roundRect">
            <a:avLst>
              <a:gd name="adj" fmla="val 7272"/>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8640" y="4882896"/>
            <a:ext cx="502920" cy="502920"/>
          </a:xfrm>
          <a:prstGeom prst="rect">
            <a:avLst/>
          </a:prstGeom>
          <a:noFill/>
        </p:spPr>
        <p:txBody>
          <a:bodyPr wrap="square" lIns="0" rIns="0" tIns="0" bIns="0" anchor="ctr">
            <a:spAutoFit/>
          </a:bodyPr>
          <a:lstStyle/>
          <a:p>
            <a:pPr algn="ctr"/>
            <a:r>
              <a:rPr sz="1800" b="1">
                <a:solidFill>
                  <a:srgbClr val="9A7B45"/>
                </a:solidFill>
                <a:latin typeface="Inter"/>
              </a:rPr>
              <a:t>4</a:t>
            </a:r>
          </a:p>
        </p:txBody>
      </p:sp>
      <p:sp>
        <p:nvSpPr>
          <p:cNvPr id="24" name="TextBox 23"/>
          <p:cNvSpPr txBox="1"/>
          <p:nvPr/>
        </p:nvSpPr>
        <p:spPr>
          <a:xfrm>
            <a:off x="1280160" y="4864608"/>
            <a:ext cx="4480560" cy="365760"/>
          </a:xfrm>
          <a:prstGeom prst="rect">
            <a:avLst/>
          </a:prstGeom>
          <a:noFill/>
        </p:spPr>
        <p:txBody>
          <a:bodyPr wrap="square" lIns="0" rIns="0" tIns="0" bIns="0" anchor="t">
            <a:spAutoFit/>
          </a:bodyPr>
          <a:lstStyle/>
          <a:p>
            <a:pPr algn="l"/>
            <a:r>
              <a:rPr sz="1700" b="1">
                <a:solidFill>
                  <a:srgbClr val="14130F"/>
                </a:solidFill>
                <a:latin typeface="Inter"/>
              </a:rPr>
              <a:t>Handover and asset information</a:t>
            </a:r>
          </a:p>
        </p:txBody>
      </p:sp>
      <p:sp>
        <p:nvSpPr>
          <p:cNvPr id="25" name="TextBox 24"/>
          <p:cNvSpPr txBox="1"/>
          <p:nvPr/>
        </p:nvSpPr>
        <p:spPr>
          <a:xfrm>
            <a:off x="1280160" y="5266944"/>
            <a:ext cx="4480560" cy="320040"/>
          </a:xfrm>
          <a:prstGeom prst="rect">
            <a:avLst/>
          </a:prstGeom>
          <a:noFill/>
        </p:spPr>
        <p:txBody>
          <a:bodyPr wrap="square" lIns="0" rIns="0" tIns="0" bIns="0" anchor="t">
            <a:spAutoFit/>
          </a:bodyPr>
          <a:lstStyle/>
          <a:p>
            <a:pPr algn="l"/>
            <a:r>
              <a:rPr sz="1150" b="0">
                <a:solidFill>
                  <a:srgbClr val="3A3A3C"/>
                </a:solidFill>
                <a:latin typeface="Consolas"/>
              </a:rPr>
              <a:t>BBM-STD-75</a:t>
            </a:r>
          </a:p>
        </p:txBody>
      </p:sp>
      <p:pic>
        <p:nvPicPr>
          <p:cNvPr id="26" name="Picture 25" descr="checklist-site.png"/>
          <p:cNvPicPr>
            <a:picLocks noChangeAspect="1"/>
          </p:cNvPicPr>
          <p:nvPr/>
        </p:nvPicPr>
        <p:blipFill>
          <a:blip r:embed="rId3"/>
          <a:stretch>
            <a:fillRect/>
          </a:stretch>
        </p:blipFill>
        <p:spPr>
          <a:xfrm>
            <a:off x="5989320" y="2268789"/>
            <a:ext cx="5653735" cy="2960501"/>
          </a:xfrm>
          <a:prstGeom prst="rect">
            <a:avLst/>
          </a:prstGeom>
        </p:spPr>
      </p:pic>
      <p:sp>
        <p:nvSpPr>
          <p:cNvPr id="27" name="Rectangle 26"/>
          <p:cNvSpPr/>
          <p:nvPr/>
        </p:nvSpPr>
        <p:spPr>
          <a:xfrm>
            <a:off x="5989320" y="2268789"/>
            <a:ext cx="5653735" cy="2960501"/>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5870448"/>
            <a:ext cx="5257800" cy="457200"/>
          </a:xfrm>
          <a:prstGeom prst="rect">
            <a:avLst/>
          </a:prstGeom>
          <a:noFill/>
        </p:spPr>
        <p:txBody>
          <a:bodyPr wrap="square" lIns="0" rIns="0" tIns="0" bIns="0" anchor="t">
            <a:spAutoFit/>
          </a:bodyPr>
          <a:lstStyle/>
          <a:p>
            <a:pPr algn="l"/>
            <a:r>
              <a:rPr sz="1200" b="1">
                <a:solidFill>
                  <a:srgbClr val="9A7B45"/>
                </a:solidFill>
                <a:latin typeface="Inter"/>
              </a:rPr>
              <a:t>Coming for you: </a:t>
            </a:r>
            <a:r>
              <a:rPr sz="1200" b="0">
                <a:solidFill>
                  <a:srgbClr val="14130F"/>
                </a:solidFill>
                <a:latin typeface="Inter"/>
              </a:rPr>
              <a:t>RFI and submittal rows from emails, NOC expiry from portal emails, meeting actions from transcripts.</a:t>
            </a:r>
          </a:p>
        </p:txBody>
      </p:sp>
      <p:sp>
        <p:nvSpPr>
          <p:cNvPr id="29" name="TextBox 28"/>
          <p:cNvSpPr txBox="1"/>
          <p:nvPr/>
        </p:nvSpPr>
        <p:spPr>
          <a:xfrm>
            <a:off x="5989320" y="5943600"/>
            <a:ext cx="5653735" cy="274320"/>
          </a:xfrm>
          <a:prstGeom prst="rect">
            <a:avLst/>
          </a:prstGeom>
          <a:noFill/>
        </p:spPr>
        <p:txBody>
          <a:bodyPr wrap="square" lIns="0" rIns="0" tIns="0" bIns="0" anchor="t">
            <a:spAutoFit/>
          </a:bodyPr>
          <a:lstStyle/>
          <a:p>
            <a:pPr algn="l"/>
            <a:r>
              <a:rPr sz="1000" b="0">
                <a:solidFill>
                  <a:srgbClr val="3A3A3C"/>
                </a:solidFill>
                <a:latin typeface="Inter"/>
              </a:rPr>
              <a:t>Site supervision checklist, sheet Inspections (07-QA-QC\07-SUPERVISION)</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SITE SUPERVISION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changes for you</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Site Supervision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57</a:t>
            </a:r>
          </a:p>
        </p:txBody>
      </p:sp>
      <p:sp>
        <p:nvSpPr>
          <p:cNvPr id="10" name="Rectangle 9"/>
          <p:cNvSpPr/>
          <p:nvPr/>
        </p:nvSpPr>
        <p:spPr>
          <a:xfrm>
            <a:off x="548640" y="170078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1645920"/>
            <a:ext cx="10820095" cy="850392"/>
          </a:xfrm>
          <a:prstGeom prst="rect">
            <a:avLst/>
          </a:prstGeom>
          <a:noFill/>
        </p:spPr>
        <p:txBody>
          <a:bodyPr wrap="square" lIns="0" rIns="0" tIns="0" bIns="0" anchor="ctr">
            <a:spAutoFit/>
          </a:bodyPr>
          <a:lstStyle/>
          <a:p>
            <a:pPr algn="l"/>
            <a:r>
              <a:rPr sz="2000" b="0">
                <a:solidFill>
                  <a:srgbClr val="14130F"/>
                </a:solidFill>
                <a:latin typeface="Inter"/>
              </a:rPr>
              <a:t>Inspection requests, NCRs and handover certificates use the office forms.</a:t>
            </a:r>
          </a:p>
        </p:txBody>
      </p:sp>
      <p:sp>
        <p:nvSpPr>
          <p:cNvPr id="12" name="Rectangle 11"/>
          <p:cNvSpPr/>
          <p:nvPr/>
        </p:nvSpPr>
        <p:spPr>
          <a:xfrm>
            <a:off x="548640" y="266090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2606040"/>
            <a:ext cx="10820095" cy="850392"/>
          </a:xfrm>
          <a:prstGeom prst="rect">
            <a:avLst/>
          </a:prstGeom>
          <a:noFill/>
        </p:spPr>
        <p:txBody>
          <a:bodyPr wrap="square" lIns="0" rIns="0" tIns="0" bIns="0" anchor="ctr">
            <a:spAutoFit/>
          </a:bodyPr>
          <a:lstStyle/>
          <a:p>
            <a:pPr algn="l"/>
            <a:r>
              <a:rPr sz="2000" b="0">
                <a:solidFill>
                  <a:srgbClr val="14130F"/>
                </a:solidFill>
                <a:latin typeface="Inter"/>
              </a:rPr>
              <a:t>Hold and witness points follow the inspections sheet.</a:t>
            </a:r>
          </a:p>
        </p:txBody>
      </p:sp>
      <p:sp>
        <p:nvSpPr>
          <p:cNvPr id="14" name="Rectangle 13"/>
          <p:cNvSpPr/>
          <p:nvPr/>
        </p:nvSpPr>
        <p:spPr>
          <a:xfrm>
            <a:off x="548640" y="362102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59" y="3566160"/>
            <a:ext cx="10820095" cy="850392"/>
          </a:xfrm>
          <a:prstGeom prst="rect">
            <a:avLst/>
          </a:prstGeom>
          <a:noFill/>
        </p:spPr>
        <p:txBody>
          <a:bodyPr wrap="square" lIns="0" rIns="0" tIns="0" bIns="0" anchor="ctr">
            <a:spAutoFit/>
          </a:bodyPr>
          <a:lstStyle/>
          <a:p>
            <a:pPr algn="l"/>
            <a:r>
              <a:rPr sz="2000" b="0">
                <a:solidFill>
                  <a:srgbClr val="14130F"/>
                </a:solidFill>
                <a:latin typeface="Inter"/>
              </a:rPr>
              <a:t>Handover records follow BBM-STD-75.</a:t>
            </a:r>
          </a:p>
        </p:txBody>
      </p:sp>
      <p:sp>
        <p:nvSpPr>
          <p:cNvPr id="16" name="Rectangle 15"/>
          <p:cNvSpPr/>
          <p:nvPr/>
        </p:nvSpPr>
        <p:spPr>
          <a:xfrm>
            <a:off x="548640" y="4581144"/>
            <a:ext cx="54864" cy="74066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 y="4526280"/>
            <a:ext cx="10820095" cy="850392"/>
          </a:xfrm>
          <a:prstGeom prst="rect">
            <a:avLst/>
          </a:prstGeom>
          <a:noFill/>
        </p:spPr>
        <p:txBody>
          <a:bodyPr wrap="square" lIns="0" rIns="0" tIns="0" bIns="0" anchor="ctr">
            <a:spAutoFit/>
          </a:bodyPr>
          <a:lstStyle/>
          <a:p>
            <a:pPr algn="l"/>
            <a:r>
              <a:rPr sz="2000" b="0">
                <a:solidFill>
                  <a:srgbClr val="14130F"/>
                </a:solidFill>
                <a:latin typeface="Inter"/>
              </a:rPr>
              <a:t>Inspection requests and NCRs are logged in the office trackers (03-TRACKERS).</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4" name="TextBox 3"/>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SITE SUPERVISION</a:t>
            </a:r>
          </a:p>
        </p:txBody>
      </p:sp>
      <p:sp>
        <p:nvSpPr>
          <p:cNvPr id="5" name="TextBox 4"/>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Try this, then send feedback</a:t>
            </a:r>
          </a:p>
        </p:txBody>
      </p:sp>
      <p:sp>
        <p:nvSpPr>
          <p:cNvPr id="6" name="Rectangle 5"/>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Site Supervision</a:t>
            </a:r>
          </a:p>
        </p:txBody>
      </p:sp>
      <p:sp>
        <p:nvSpPr>
          <p:cNvPr id="9" name="TextBox 8"/>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58</a:t>
            </a:r>
          </a:p>
        </p:txBody>
      </p:sp>
      <p:graphicFrame>
        <p:nvGraphicFramePr>
          <p:cNvPr id="10" name="Table 9"/>
          <p:cNvGraphicFramePr>
            <a:graphicFrameLocks noGrp="1"/>
          </p:cNvGraphicFramePr>
          <p:nvPr/>
        </p:nvGraphicFramePr>
        <p:xfrm>
          <a:off x="548640" y="1645920"/>
          <a:ext cx="11094415" cy="1828800"/>
        </p:xfrm>
        <a:graphic>
          <a:graphicData uri="http://schemas.openxmlformats.org/drawingml/2006/table">
            <a:tbl>
              <a:tblPr firstRow="1" bandRow="1">
                <a:tableStyleId>{5C22544A-7EE6-4342-B048-85BDC9FD1C3A}</a:tableStyleId>
              </a:tblPr>
              <a:tblGrid>
                <a:gridCol w="960120"/>
                <a:gridCol w="6035040"/>
                <a:gridCol w="4099255"/>
              </a:tblGrid>
              <a:tr h="457200">
                <a:tc>
                  <a:txBody>
                    <a:bodyPr wrap="square"/>
                    <a:lstStyle/>
                    <a:p>
                      <a:r>
                        <a:rPr sz="1300" b="1">
                          <a:solidFill>
                            <a:srgbClr val="FFFFFF"/>
                          </a:solidFill>
                          <a:latin typeface="Inter"/>
                        </a:rPr>
                        <a:t>No.</a:t>
                      </a:r>
                    </a:p>
                  </a:txBody>
                  <a:tcPr marL="109728" marR="109728" marT="36576" marB="36576" anchor="ctr">
                    <a:solidFill>
                      <a:srgbClr val="111113"/>
                    </a:solidFill>
                  </a:tcPr>
                </a:tc>
                <a:tc>
                  <a:txBody>
                    <a:bodyPr wrap="square"/>
                    <a:lstStyle/>
                    <a:p>
                      <a:r>
                        <a:rPr sz="1300" b="1">
                          <a:solidFill>
                            <a:srgbClr val="FFFFFF"/>
                          </a:solidFill>
                          <a:latin typeface="Inter"/>
                        </a:rPr>
                        <a:t>Try this</a:t>
                      </a:r>
                    </a:p>
                  </a:txBody>
                  <a:tcPr marL="109728" marR="109728" marT="36576" marB="36576" anchor="ctr">
                    <a:solidFill>
                      <a:srgbClr val="111113"/>
                    </a:solidFill>
                  </a:tcPr>
                </a:tc>
                <a:tc>
                  <a:txBody>
                    <a:bodyPr wrap="square"/>
                    <a:lstStyle/>
                    <a:p>
                      <a:r>
                        <a:rPr sz="1300" b="1">
                          <a:solidFill>
                            <a:srgbClr val="FFFFFF"/>
                          </a:solidFill>
                          <a:latin typeface="Inter"/>
                        </a:rPr>
                        <a:t>Where</a:t>
                      </a:r>
                    </a:p>
                  </a:txBody>
                  <a:tcPr marL="109728" marR="109728" marT="36576" marB="36576" anchor="ctr">
                    <a:solidFill>
                      <a:srgbClr val="111113"/>
                    </a:solidFill>
                  </a:tcPr>
                </a:tc>
              </a:tr>
              <a:tr h="457200">
                <a:tc>
                  <a:txBody>
                    <a:bodyPr wrap="square"/>
                    <a:lstStyle/>
                    <a:p>
                      <a:r>
                        <a:rPr sz="1200" b="1">
                          <a:solidFill>
                            <a:srgbClr val="9A7B45"/>
                          </a:solidFill>
                          <a:latin typeface="Consolas"/>
                        </a:rPr>
                        <a:t>SITE-01</a:t>
                      </a:r>
                    </a:p>
                  </a:txBody>
                  <a:tcPr marL="109728" marR="109728" marT="36576" marB="36576" anchor="ctr">
                    <a:solidFill>
                      <a:srgbClr val="FFFFFF"/>
                    </a:solidFill>
                  </a:tcPr>
                </a:tc>
                <a:tc>
                  <a:txBody>
                    <a:bodyPr wrap="square"/>
                    <a:lstStyle/>
                    <a:p>
                      <a:r>
                        <a:rPr sz="1500" b="0">
                          <a:solidFill>
                            <a:srgbClr val="14130F"/>
                          </a:solidFill>
                          <a:latin typeface="Inter"/>
                        </a:rPr>
                        <a:t>Use the inspection request and NCR forms on site</a:t>
                      </a:r>
                    </a:p>
                  </a:txBody>
                  <a:tcPr marL="109728" marR="109728" marT="36576" marB="36576" anchor="ctr">
                    <a:solidFill>
                      <a:srgbClr val="FFFFFF"/>
                    </a:solidFill>
                  </a:tcPr>
                </a:tc>
                <a:tc>
                  <a:txBody>
                    <a:bodyPr wrap="square"/>
                    <a:lstStyle/>
                    <a:p>
                      <a:r>
                        <a:rPr sz="1200" b="0">
                          <a:solidFill>
                            <a:srgbClr val="3A3A3C"/>
                          </a:solidFill>
                          <a:latin typeface="Consolas"/>
                        </a:rPr>
                        <a:t>04-DOCUMENT-CONTROL\02-SUPERVISION-FORMS</a:t>
                      </a:r>
                    </a:p>
                  </a:txBody>
                  <a:tcPr marL="109728" marR="109728" marT="36576" marB="36576" anchor="ctr">
                    <a:solidFill>
                      <a:srgbClr val="FFFFFF"/>
                    </a:solidFill>
                  </a:tcPr>
                </a:tc>
              </a:tr>
              <a:tr h="457200">
                <a:tc>
                  <a:txBody>
                    <a:bodyPr wrap="square"/>
                    <a:lstStyle/>
                    <a:p>
                      <a:r>
                        <a:rPr sz="1200" b="1">
                          <a:solidFill>
                            <a:srgbClr val="9A7B45"/>
                          </a:solidFill>
                          <a:latin typeface="Consolas"/>
                        </a:rPr>
                        <a:t>SITE-02</a:t>
                      </a:r>
                    </a:p>
                  </a:txBody>
                  <a:tcPr marL="109728" marR="109728" marT="36576" marB="36576" anchor="ctr">
                    <a:solidFill>
                      <a:srgbClr val="EDE9DF"/>
                    </a:solidFill>
                  </a:tcPr>
                </a:tc>
                <a:tc>
                  <a:txBody>
                    <a:bodyPr wrap="square"/>
                    <a:lstStyle/>
                    <a:p>
                      <a:r>
                        <a:rPr sz="1500" b="0">
                          <a:solidFill>
                            <a:srgbClr val="14130F"/>
                          </a:solidFill>
                          <a:latin typeface="Inter"/>
                        </a:rPr>
                        <a:t>Use the inspections sheet of the site supervision checklist</a:t>
                      </a:r>
                    </a:p>
                  </a:txBody>
                  <a:tcPr marL="109728" marR="109728" marT="36576" marB="36576" anchor="ctr">
                    <a:solidFill>
                      <a:srgbClr val="EDE9DF"/>
                    </a:solidFill>
                  </a:tcPr>
                </a:tc>
                <a:tc>
                  <a:txBody>
                    <a:bodyPr wrap="square"/>
                    <a:lstStyle/>
                    <a:p>
                      <a:r>
                        <a:rPr sz="1200" b="0">
                          <a:solidFill>
                            <a:srgbClr val="3A3A3C"/>
                          </a:solidFill>
                          <a:latin typeface="Consolas"/>
                        </a:rPr>
                        <a:t>07-QA-QC\07-SUPERVISION</a:t>
                      </a:r>
                    </a:p>
                  </a:txBody>
                  <a:tcPr marL="109728" marR="109728" marT="36576" marB="36576" anchor="ctr">
                    <a:solidFill>
                      <a:srgbClr val="EDE9DF"/>
                    </a:solidFill>
                  </a:tcPr>
                </a:tc>
              </a:tr>
              <a:tr h="457200">
                <a:tc>
                  <a:txBody>
                    <a:bodyPr wrap="square"/>
                    <a:lstStyle/>
                    <a:p>
                      <a:r>
                        <a:rPr sz="1200" b="1">
                          <a:solidFill>
                            <a:srgbClr val="9A7B45"/>
                          </a:solidFill>
                          <a:latin typeface="Consolas"/>
                        </a:rPr>
                        <a:t>SITE-03</a:t>
                      </a:r>
                    </a:p>
                  </a:txBody>
                  <a:tcPr marL="109728" marR="109728" marT="36576" marB="36576" anchor="ctr">
                    <a:solidFill>
                      <a:srgbClr val="FFFFFF"/>
                    </a:solidFill>
                  </a:tcPr>
                </a:tc>
                <a:tc>
                  <a:txBody>
                    <a:bodyPr wrap="square"/>
                    <a:lstStyle/>
                    <a:p>
                      <a:r>
                        <a:rPr sz="1500" b="0">
                          <a:solidFill>
                            <a:srgbClr val="14130F"/>
                          </a:solidFill>
                          <a:latin typeface="Inter"/>
                        </a:rPr>
                        <a:t>Log inspections and NCRs in the office trackers</a:t>
                      </a:r>
                    </a:p>
                  </a:txBody>
                  <a:tcPr marL="109728" marR="109728" marT="36576" marB="36576" anchor="ctr">
                    <a:solidFill>
                      <a:srgbClr val="FFFFFF"/>
                    </a:solidFill>
                  </a:tcPr>
                </a:tc>
                <a:tc>
                  <a:txBody>
                    <a:bodyPr wrap="square"/>
                    <a:lstStyle/>
                    <a:p>
                      <a:r>
                        <a:rPr sz="1200" b="0">
                          <a:solidFill>
                            <a:srgbClr val="3A3A3C"/>
                          </a:solidFill>
                          <a:latin typeface="Consolas"/>
                        </a:rPr>
                        <a:t>04-DOCUMENT-CONTROL\03-TRACKERS</a:t>
                      </a:r>
                    </a:p>
                  </a:txBody>
                  <a:tcPr marL="109728" marR="109728" marT="36576" marB="36576" anchor="ctr">
                    <a:solidFill>
                      <a:srgbClr val="FFFFFF"/>
                    </a:solidFill>
                  </a:tcPr>
                </a:tc>
              </a:tr>
            </a:tbl>
          </a:graphicData>
        </a:graphic>
      </p:graphicFrame>
      <p:sp>
        <p:nvSpPr>
          <p:cNvPr id="11" name="Rounded Rectangle 10"/>
          <p:cNvSpPr/>
          <p:nvPr/>
        </p:nvSpPr>
        <p:spPr>
          <a:xfrm>
            <a:off x="548640" y="3794759"/>
            <a:ext cx="11094415" cy="685800"/>
          </a:xfrm>
          <a:prstGeom prst="roundRect">
            <a:avLst>
              <a:gd name="adj" fmla="val 5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794759"/>
            <a:ext cx="10545775" cy="685800"/>
          </a:xfrm>
          <a:prstGeom prst="rect">
            <a:avLst/>
          </a:prstGeom>
          <a:noFill/>
        </p:spPr>
        <p:txBody>
          <a:bodyPr wrap="square" lIns="0" rIns="0" tIns="0" bIns="0" anchor="ctr">
            <a:spAutoFit/>
          </a:bodyPr>
          <a:lstStyle/>
          <a:p>
            <a:pPr algn="l"/>
            <a:r>
              <a:rPr sz="1500" b="1">
                <a:solidFill>
                  <a:srgbClr val="9A7B45"/>
                </a:solidFill>
                <a:latin typeface="Inter"/>
              </a:rPr>
              <a:t>Feedback: </a:t>
            </a:r>
            <a:r>
              <a:rPr sz="1500" b="0">
                <a:solidFill>
                  <a:srgbClr val="14130F"/>
                </a:solidFill>
                <a:latin typeface="Inter"/>
              </a:rPr>
              <a:t>08-PRESENTATION\BBM-STANDARD-ASKS-TRACKER-V0.1.xlsx, sheet Feedback, or the Comment column of any checklist.</a:t>
            </a:r>
          </a:p>
        </p:txBody>
      </p:sp>
      <p:sp>
        <p:nvSpPr>
          <p:cNvPr id="13" name="TextBox 12"/>
          <p:cNvSpPr txBox="1"/>
          <p:nvPr/>
        </p:nvSpPr>
        <p:spPr>
          <a:xfrm>
            <a:off x="548640" y="6035040"/>
            <a:ext cx="11094415" cy="320040"/>
          </a:xfrm>
          <a:prstGeom prst="rect">
            <a:avLst/>
          </a:prstGeom>
          <a:noFill/>
        </p:spPr>
        <p:txBody>
          <a:bodyPr wrap="square" lIns="0" rIns="0" tIns="0" bIns="0" anchor="t">
            <a:spAutoFit/>
          </a:bodyPr>
          <a:lstStyle/>
          <a:p>
            <a:pPr algn="l"/>
            <a:r>
              <a:rPr sz="1200" b="0">
                <a:solidFill>
                  <a:srgbClr val="3A3A3C"/>
                </a:solidFill>
                <a:latin typeface="Inter"/>
              </a:rPr>
              <a:t>You leave with: the supervision forms and the site supervision checklist, and the feedback log (08-PRESENTATION).</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APPENDIX</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to try, by department (1 of 4)</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Appendix</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59</a:t>
            </a:r>
          </a:p>
        </p:txBody>
      </p:sp>
      <p:graphicFrame>
        <p:nvGraphicFramePr>
          <p:cNvPr id="9" name="Table 8"/>
          <p:cNvGraphicFramePr>
            <a:graphicFrameLocks noGrp="1"/>
          </p:cNvGraphicFramePr>
          <p:nvPr/>
        </p:nvGraphicFramePr>
        <p:xfrm>
          <a:off x="548640" y="1554480"/>
          <a:ext cx="11094415" cy="3840480"/>
        </p:xfrm>
        <a:graphic>
          <a:graphicData uri="http://schemas.openxmlformats.org/drawingml/2006/table">
            <a:tbl>
              <a:tblPr firstRow="1" bandRow="1">
                <a:tableStyleId>{5C22544A-7EE6-4342-B048-85BDC9FD1C3A}</a:tableStyleId>
              </a:tblPr>
              <a:tblGrid>
                <a:gridCol w="960120"/>
                <a:gridCol w="2377440"/>
                <a:gridCol w="4937760"/>
                <a:gridCol w="2819095"/>
              </a:tblGrid>
              <a:tr h="274320">
                <a:tc>
                  <a:txBody>
                    <a:bodyPr wrap="square"/>
                    <a:lstStyle/>
                    <a:p>
                      <a:r>
                        <a:rPr sz="1100" b="1">
                          <a:solidFill>
                            <a:srgbClr val="FFFFFF"/>
                          </a:solidFill>
                          <a:latin typeface="Inter"/>
                        </a:rPr>
                        <a:t>No.</a:t>
                      </a:r>
                    </a:p>
                  </a:txBody>
                  <a:tcPr marL="109728" marR="109728" marT="36576" marB="36576" anchor="ctr">
                    <a:solidFill>
                      <a:srgbClr val="111113"/>
                    </a:solidFill>
                  </a:tcPr>
                </a:tc>
                <a:tc>
                  <a:txBody>
                    <a:bodyPr wrap="square"/>
                    <a:lstStyle/>
                    <a:p>
                      <a:r>
                        <a:rPr sz="1100" b="1">
                          <a:solidFill>
                            <a:srgbClr val="FFFFFF"/>
                          </a:solidFill>
                          <a:latin typeface="Inter"/>
                        </a:rPr>
                        <a:t>Department</a:t>
                      </a:r>
                    </a:p>
                  </a:txBody>
                  <a:tcPr marL="109728" marR="109728" marT="36576" marB="36576" anchor="ctr">
                    <a:solidFill>
                      <a:srgbClr val="111113"/>
                    </a:solidFill>
                  </a:tcPr>
                </a:tc>
                <a:tc>
                  <a:txBody>
                    <a:bodyPr wrap="square"/>
                    <a:lstStyle/>
                    <a:p>
                      <a:r>
                        <a:rPr sz="1100" b="1">
                          <a:solidFill>
                            <a:srgbClr val="FFFFFF"/>
                          </a:solidFill>
                          <a:latin typeface="Inter"/>
                        </a:rPr>
                        <a:t>Try this</a:t>
                      </a:r>
                    </a:p>
                  </a:txBody>
                  <a:tcPr marL="109728" marR="109728" marT="36576" marB="36576" anchor="ctr">
                    <a:solidFill>
                      <a:srgbClr val="111113"/>
                    </a:solidFill>
                  </a:tcPr>
                </a:tc>
                <a:tc>
                  <a:txBody>
                    <a:bodyPr wrap="square"/>
                    <a:lstStyle/>
                    <a:p>
                      <a:r>
                        <a:rPr sz="1100" b="1">
                          <a:solidFill>
                            <a:srgbClr val="FFFFFF"/>
                          </a:solidFill>
                          <a:latin typeface="Inter"/>
                        </a:rPr>
                        <a:t>Where</a:t>
                      </a:r>
                    </a:p>
                  </a:txBody>
                  <a:tcPr marL="109728" marR="109728" marT="36576" marB="36576" anchor="ctr">
                    <a:solidFill>
                      <a:srgbClr val="111113"/>
                    </a:solidFill>
                  </a:tcPr>
                </a:tc>
              </a:tr>
              <a:tr h="274320">
                <a:tc>
                  <a:txBody>
                    <a:bodyPr wrap="square"/>
                    <a:lstStyle/>
                    <a:p>
                      <a:r>
                        <a:rPr sz="1000" b="1">
                          <a:solidFill>
                            <a:srgbClr val="9A7B45"/>
                          </a:solidFill>
                          <a:latin typeface="Consolas"/>
                        </a:rPr>
                        <a:t>MGT-01</a:t>
                      </a:r>
                    </a:p>
                  </a:txBody>
                  <a:tcPr marL="109728" marR="109728" marT="36576" marB="36576" anchor="ctr">
                    <a:solidFill>
                      <a:srgbClr val="FFFFFF"/>
                    </a:solidFill>
                  </a:tcPr>
                </a:tc>
                <a:tc>
                  <a:txBody>
                    <a:bodyPr wrap="square"/>
                    <a:lstStyle/>
                    <a:p>
                      <a:r>
                        <a:rPr sz="1000" b="0">
                          <a:solidFill>
                            <a:srgbClr val="14130F"/>
                          </a:solidFill>
                          <a:latin typeface="Inter"/>
                        </a:rPr>
                        <a:t>Management</a:t>
                      </a:r>
                    </a:p>
                  </a:txBody>
                  <a:tcPr marL="109728" marR="109728" marT="36576" marB="36576" anchor="ctr">
                    <a:solidFill>
                      <a:srgbClr val="FFFFFF"/>
                    </a:solidFill>
                  </a:tcPr>
                </a:tc>
                <a:tc>
                  <a:txBody>
                    <a:bodyPr wrap="square"/>
                    <a:lstStyle/>
                    <a:p>
                      <a:r>
                        <a:rPr sz="1000" b="0">
                          <a:solidFill>
                            <a:srgbClr val="14130F"/>
                          </a:solidFill>
                          <a:latin typeface="Inter"/>
                        </a:rPr>
                        <a:t>Open the front page and search for a standard, a family and a detail</a:t>
                      </a:r>
                    </a:p>
                  </a:txBody>
                  <a:tcPr marL="109728" marR="109728" marT="36576" marB="36576" anchor="ctr">
                    <a:solidFill>
                      <a:srgbClr val="FFFFFF"/>
                    </a:solidFill>
                  </a:tcPr>
                </a:tc>
                <a:tc>
                  <a:txBody>
                    <a:bodyPr wrap="square"/>
                    <a:lstStyle/>
                    <a:p>
                      <a:r>
                        <a:rPr sz="1000" b="0">
                          <a:solidFill>
                            <a:srgbClr val="3A3A3C"/>
                          </a:solidFill>
                          <a:latin typeface="Consolas"/>
                        </a:rPr>
                        <a:t>index.html</a:t>
                      </a:r>
                    </a:p>
                  </a:txBody>
                  <a:tcPr marL="109728" marR="109728" marT="36576" marB="36576" anchor="ctr">
                    <a:solidFill>
                      <a:srgbClr val="FFFFFF"/>
                    </a:solidFill>
                  </a:tcPr>
                </a:tc>
              </a:tr>
              <a:tr h="274320">
                <a:tc>
                  <a:txBody>
                    <a:bodyPr wrap="square"/>
                    <a:lstStyle/>
                    <a:p>
                      <a:r>
                        <a:rPr sz="1000" b="1">
                          <a:solidFill>
                            <a:srgbClr val="9A7B45"/>
                          </a:solidFill>
                          <a:latin typeface="Consolas"/>
                        </a:rPr>
                        <a:t>MGT-02</a:t>
                      </a:r>
                    </a:p>
                  </a:txBody>
                  <a:tcPr marL="109728" marR="109728" marT="36576" marB="36576" anchor="ctr">
                    <a:solidFill>
                      <a:srgbClr val="EDE9DF"/>
                    </a:solidFill>
                  </a:tcPr>
                </a:tc>
                <a:tc>
                  <a:txBody>
                    <a:bodyPr wrap="square"/>
                    <a:lstStyle/>
                    <a:p>
                      <a:r>
                        <a:rPr sz="1000" b="0">
                          <a:solidFill>
                            <a:srgbClr val="14130F"/>
                          </a:solidFill>
                          <a:latin typeface="Inter"/>
                        </a:rPr>
                        <a:t>Management</a:t>
                      </a:r>
                    </a:p>
                  </a:txBody>
                  <a:tcPr marL="109728" marR="109728" marT="36576" marB="36576" anchor="ctr">
                    <a:solidFill>
                      <a:srgbClr val="EDE9DF"/>
                    </a:solidFill>
                  </a:tcPr>
                </a:tc>
                <a:tc>
                  <a:txBody>
                    <a:bodyPr wrap="square"/>
                    <a:lstStyle/>
                    <a:p>
                      <a:r>
                        <a:rPr sz="1000" b="0">
                          <a:solidFill>
                            <a:srgbClr val="14130F"/>
                          </a:solidFill>
                          <a:latin typeface="Inter"/>
                        </a:rPr>
                        <a:t>Read the QMS guide</a:t>
                      </a:r>
                    </a:p>
                  </a:txBody>
                  <a:tcPr marL="109728" marR="109728" marT="36576" marB="36576" anchor="ctr">
                    <a:solidFill>
                      <a:srgbClr val="EDE9DF"/>
                    </a:solidFill>
                  </a:tcPr>
                </a:tc>
                <a:tc>
                  <a:txBody>
                    <a:bodyPr wrap="square"/>
                    <a:lstStyle/>
                    <a:p>
                      <a:r>
                        <a:rPr sz="1000" b="0">
                          <a:solidFill>
                            <a:srgbClr val="3A3A3C"/>
                          </a:solidFill>
                          <a:latin typeface="Consolas"/>
                        </a:rPr>
                        <a:t>07-QA-QC\BBM-QMS-GUIDE.pdf</a:t>
                      </a:r>
                    </a:p>
                  </a:txBody>
                  <a:tcPr marL="109728" marR="109728" marT="36576" marB="36576" anchor="ctr">
                    <a:solidFill>
                      <a:srgbClr val="EDE9DF"/>
                    </a:solidFill>
                  </a:tcPr>
                </a:tc>
              </a:tr>
              <a:tr h="274320">
                <a:tc>
                  <a:txBody>
                    <a:bodyPr wrap="square"/>
                    <a:lstStyle/>
                    <a:p>
                      <a:r>
                        <a:rPr sz="1000" b="1">
                          <a:solidFill>
                            <a:srgbClr val="9A7B45"/>
                          </a:solidFill>
                          <a:latin typeface="Consolas"/>
                        </a:rPr>
                        <a:t>MGT-03</a:t>
                      </a:r>
                    </a:p>
                  </a:txBody>
                  <a:tcPr marL="109728" marR="109728" marT="36576" marB="36576" anchor="ctr">
                    <a:solidFill>
                      <a:srgbClr val="FFFFFF"/>
                    </a:solidFill>
                  </a:tcPr>
                </a:tc>
                <a:tc>
                  <a:txBody>
                    <a:bodyPr wrap="square"/>
                    <a:lstStyle/>
                    <a:p>
                      <a:r>
                        <a:rPr sz="1000" b="0">
                          <a:solidFill>
                            <a:srgbClr val="14130F"/>
                          </a:solidFill>
                          <a:latin typeface="Inter"/>
                        </a:rPr>
                        <a:t>Management</a:t>
                      </a:r>
                    </a:p>
                  </a:txBody>
                  <a:tcPr marL="109728" marR="109728" marT="36576" marB="36576" anchor="ctr">
                    <a:solidFill>
                      <a:srgbClr val="FFFFFF"/>
                    </a:solidFill>
                  </a:tcPr>
                </a:tc>
                <a:tc>
                  <a:txBody>
                    <a:bodyPr wrap="square"/>
                    <a:lstStyle/>
                    <a:p>
                      <a:r>
                        <a:rPr sz="1000" b="0">
                          <a:solidFill>
                            <a:srgbClr val="14130F"/>
                          </a:solidFill>
                          <a:latin typeface="Inter"/>
                        </a:rPr>
                        <a:t>Open the audit checklist and the KPI register</a:t>
                      </a:r>
                    </a:p>
                  </a:txBody>
                  <a:tcPr marL="109728" marR="109728" marT="36576" marB="36576" anchor="ctr">
                    <a:solidFill>
                      <a:srgbClr val="FFFFFF"/>
                    </a:solidFill>
                  </a:tcPr>
                </a:tc>
                <a:tc>
                  <a:txBody>
                    <a:bodyPr wrap="square"/>
                    <a:lstStyle/>
                    <a:p>
                      <a:r>
                        <a:rPr sz="1000" b="0">
                          <a:solidFill>
                            <a:srgbClr val="3A3A3C"/>
                          </a:solidFill>
                          <a:latin typeface="Consolas"/>
                        </a:rPr>
                        <a:t>07-QA-QC\09-AUDIT</a:t>
                      </a:r>
                    </a:p>
                  </a:txBody>
                  <a:tcPr marL="109728" marR="109728" marT="36576" marB="36576" anchor="ctr">
                    <a:solidFill>
                      <a:srgbClr val="FFFFFF"/>
                    </a:solidFill>
                  </a:tcPr>
                </a:tc>
              </a:tr>
              <a:tr h="274320">
                <a:tc>
                  <a:txBody>
                    <a:bodyPr wrap="square"/>
                    <a:lstStyle/>
                    <a:p>
                      <a:r>
                        <a:rPr sz="1000" b="1">
                          <a:solidFill>
                            <a:srgbClr val="9A7B45"/>
                          </a:solidFill>
                          <a:latin typeface="Consolas"/>
                        </a:rPr>
                        <a:t>IT-S1</a:t>
                      </a:r>
                    </a:p>
                  </a:txBody>
                  <a:tcPr marL="109728" marR="109728" marT="36576" marB="36576" anchor="ctr">
                    <a:solidFill>
                      <a:srgbClr val="EDE9DF"/>
                    </a:solidFill>
                  </a:tcPr>
                </a:tc>
                <a:tc>
                  <a:txBody>
                    <a:bodyPr wrap="square"/>
                    <a:lstStyle/>
                    <a:p>
                      <a:r>
                        <a:rPr sz="1000" b="0">
                          <a:solidFill>
                            <a:srgbClr val="14130F"/>
                          </a:solidFill>
                          <a:latin typeface="Inter"/>
                        </a:rPr>
                        <a:t>IT</a:t>
                      </a:r>
                    </a:p>
                  </a:txBody>
                  <a:tcPr marL="109728" marR="109728" marT="36576" marB="36576" anchor="ctr">
                    <a:solidFill>
                      <a:srgbClr val="EDE9DF"/>
                    </a:solidFill>
                  </a:tcPr>
                </a:tc>
                <a:tc>
                  <a:txBody>
                    <a:bodyPr wrap="square"/>
                    <a:lstStyle/>
                    <a:p>
                      <a:r>
                        <a:rPr sz="1000" b="0">
                          <a:solidFill>
                            <a:srgbClr val="14130F"/>
                          </a:solidFill>
                          <a:latin typeface="Inter"/>
                        </a:rPr>
                        <a:t>Read access for every office user to the standard share</a:t>
                      </a:r>
                    </a:p>
                  </a:txBody>
                  <a:tcPr marL="109728" marR="109728" marT="36576" marB="36576" anchor="ctr">
                    <a:solidFill>
                      <a:srgbClr val="EDE9DF"/>
                    </a:solidFill>
                  </a:tcPr>
                </a:tc>
                <a:tc>
                  <a:txBody>
                    <a:bodyPr wrap="square"/>
                    <a:lstStyle/>
                    <a:p>
                      <a:r>
                        <a:rPr sz="1000" b="0">
                          <a:solidFill>
                            <a:srgbClr val="3A3A3C"/>
                          </a:solidFill>
                          <a:latin typeface="Consolas"/>
                        </a:rPr>
                        <a:t>BABOOM-BIM-STANDARD\</a:t>
                      </a:r>
                    </a:p>
                  </a:txBody>
                  <a:tcPr marL="109728" marR="109728" marT="36576" marB="36576" anchor="ctr">
                    <a:solidFill>
                      <a:srgbClr val="EDE9DF"/>
                    </a:solidFill>
                  </a:tcPr>
                </a:tc>
              </a:tr>
              <a:tr h="274320">
                <a:tc>
                  <a:txBody>
                    <a:bodyPr wrap="square"/>
                    <a:lstStyle/>
                    <a:p>
                      <a:r>
                        <a:rPr sz="1000" b="1">
                          <a:solidFill>
                            <a:srgbClr val="9A7B45"/>
                          </a:solidFill>
                          <a:latin typeface="Consolas"/>
                        </a:rPr>
                        <a:t>IT-S2</a:t>
                      </a:r>
                    </a:p>
                  </a:txBody>
                  <a:tcPr marL="109728" marR="109728" marT="36576" marB="36576" anchor="ctr">
                    <a:solidFill>
                      <a:srgbClr val="FFFFFF"/>
                    </a:solidFill>
                  </a:tcPr>
                </a:tc>
                <a:tc>
                  <a:txBody>
                    <a:bodyPr wrap="square"/>
                    <a:lstStyle/>
                    <a:p>
                      <a:r>
                        <a:rPr sz="1000" b="0">
                          <a:solidFill>
                            <a:srgbClr val="14130F"/>
                          </a:solidFill>
                          <a:latin typeface="Inter"/>
                        </a:rPr>
                        <a:t>IT</a:t>
                      </a:r>
                    </a:p>
                  </a:txBody>
                  <a:tcPr marL="109728" marR="109728" marT="36576" marB="36576" anchor="ctr">
                    <a:solidFill>
                      <a:srgbClr val="FFFFFF"/>
                    </a:solidFill>
                  </a:tcPr>
                </a:tc>
                <a:tc>
                  <a:txBody>
                    <a:bodyPr wrap="square"/>
                    <a:lstStyle/>
                    <a:p>
                      <a:r>
                        <a:rPr sz="1000" b="0">
                          <a:solidFill>
                            <a:srgbClr val="14130F"/>
                          </a:solidFill>
                          <a:latin typeface="Inter"/>
                        </a:rPr>
                        <a:t>BABOOM Tools (Revit) and BABOOM CAD (AutoCAD) bundles on office PCs</a:t>
                      </a:r>
                    </a:p>
                  </a:txBody>
                  <a:tcPr marL="109728" marR="109728" marT="36576" marB="36576" anchor="ctr">
                    <a:solidFill>
                      <a:srgbClr val="FFFFFF"/>
                    </a:solidFill>
                  </a:tcPr>
                </a:tc>
                <a:tc>
                  <a:txBody>
                    <a:bodyPr wrap="square"/>
                    <a:lstStyle/>
                    <a:p>
                      <a:r>
                        <a:rPr sz="1000" b="0">
                          <a:solidFill>
                            <a:srgbClr val="3A3A3C"/>
                          </a:solidFill>
                          <a:latin typeface="Consolas"/>
                        </a:rPr>
                        <a:t>when released (coming)</a:t>
                      </a:r>
                    </a:p>
                  </a:txBody>
                  <a:tcPr marL="109728" marR="109728" marT="36576" marB="36576" anchor="ctr">
                    <a:solidFill>
                      <a:srgbClr val="FFFFFF"/>
                    </a:solidFill>
                  </a:tcPr>
                </a:tc>
              </a:tr>
              <a:tr h="274320">
                <a:tc>
                  <a:txBody>
                    <a:bodyPr wrap="square"/>
                    <a:lstStyle/>
                    <a:p>
                      <a:r>
                        <a:rPr sz="1000" b="1">
                          <a:solidFill>
                            <a:srgbClr val="9A7B45"/>
                          </a:solidFill>
                          <a:latin typeface="Consolas"/>
                        </a:rPr>
                        <a:t>IT-S3</a:t>
                      </a:r>
                    </a:p>
                  </a:txBody>
                  <a:tcPr marL="109728" marR="109728" marT="36576" marB="36576" anchor="ctr">
                    <a:solidFill>
                      <a:srgbClr val="EDE9DF"/>
                    </a:solidFill>
                  </a:tcPr>
                </a:tc>
                <a:tc>
                  <a:txBody>
                    <a:bodyPr wrap="square"/>
                    <a:lstStyle/>
                    <a:p>
                      <a:r>
                        <a:rPr sz="1000" b="0">
                          <a:solidFill>
                            <a:srgbClr val="14130F"/>
                          </a:solidFill>
                          <a:latin typeface="Inter"/>
                        </a:rPr>
                        <a:t>IT</a:t>
                      </a:r>
                    </a:p>
                  </a:txBody>
                  <a:tcPr marL="109728" marR="109728" marT="36576" marB="36576" anchor="ctr">
                    <a:solidFill>
                      <a:srgbClr val="EDE9DF"/>
                    </a:solidFill>
                  </a:tcPr>
                </a:tc>
                <a:tc>
                  <a:txBody>
                    <a:bodyPr wrap="square"/>
                    <a:lstStyle/>
                    <a:p>
                      <a:r>
                        <a:rPr sz="1000" b="0">
                          <a:solidFill>
                            <a:srgbClr val="14130F"/>
                          </a:solidFill>
                          <a:latin typeface="Inter"/>
                        </a:rPr>
                        <a:t>Revit shared-parameter file path on office PCs</a:t>
                      </a:r>
                    </a:p>
                  </a:txBody>
                  <a:tcPr marL="109728" marR="109728" marT="36576" marB="36576" anchor="ctr">
                    <a:solidFill>
                      <a:srgbClr val="EDE9DF"/>
                    </a:solidFill>
                  </a:tcPr>
                </a:tc>
                <a:tc>
                  <a:txBody>
                    <a:bodyPr wrap="square"/>
                    <a:lstStyle/>
                    <a:p>
                      <a:r>
                        <a:rPr sz="1000" b="0">
                          <a:solidFill>
                            <a:srgbClr val="3A3A3C"/>
                          </a:solidFill>
                          <a:latin typeface="Consolas"/>
                        </a:rPr>
                        <a:t>02-LIBRARIES\05-PARAMETERS\BBM-SHARED_PARAMETERS.txt</a:t>
                      </a:r>
                    </a:p>
                  </a:txBody>
                  <a:tcPr marL="109728" marR="109728" marT="36576" marB="36576" anchor="ctr">
                    <a:solidFill>
                      <a:srgbClr val="EDE9DF"/>
                    </a:solidFill>
                  </a:tcPr>
                </a:tc>
              </a:tr>
              <a:tr h="274320">
                <a:tc>
                  <a:txBody>
                    <a:bodyPr wrap="square"/>
                    <a:lstStyle/>
                    <a:p>
                      <a:r>
                        <a:rPr sz="1000" b="1">
                          <a:solidFill>
                            <a:srgbClr val="9A7B45"/>
                          </a:solidFill>
                          <a:latin typeface="Consolas"/>
                        </a:rPr>
                        <a:t>IT-S4</a:t>
                      </a:r>
                    </a:p>
                  </a:txBody>
                  <a:tcPr marL="109728" marR="109728" marT="36576" marB="36576" anchor="ctr">
                    <a:solidFill>
                      <a:srgbClr val="FFFFFF"/>
                    </a:solidFill>
                  </a:tcPr>
                </a:tc>
                <a:tc>
                  <a:txBody>
                    <a:bodyPr wrap="square"/>
                    <a:lstStyle/>
                    <a:p>
                      <a:r>
                        <a:rPr sz="1000" b="0">
                          <a:solidFill>
                            <a:srgbClr val="14130F"/>
                          </a:solidFill>
                          <a:latin typeface="Inter"/>
                        </a:rPr>
                        <a:t>IT</a:t>
                      </a:r>
                    </a:p>
                  </a:txBody>
                  <a:tcPr marL="109728" marR="109728" marT="36576" marB="36576" anchor="ctr">
                    <a:solidFill>
                      <a:srgbClr val="FFFFFF"/>
                    </a:solidFill>
                  </a:tcPr>
                </a:tc>
                <a:tc>
                  <a:txBody>
                    <a:bodyPr wrap="square"/>
                    <a:lstStyle/>
                    <a:p>
                      <a:r>
                        <a:rPr sz="1000" b="0">
                          <a:solidFill>
                            <a:srgbClr val="14130F"/>
                          </a:solidFill>
                          <a:latin typeface="Inter"/>
                        </a:rPr>
                        <a:t>TCP 8188 open between office PCs for the render farm</a:t>
                      </a:r>
                    </a:p>
                  </a:txBody>
                  <a:tcPr marL="109728" marR="109728" marT="36576" marB="36576" anchor="ctr">
                    <a:solidFill>
                      <a:srgbClr val="FFFFFF"/>
                    </a:solidFill>
                  </a:tcPr>
                </a:tc>
                <a:tc>
                  <a:txBody>
                    <a:bodyPr wrap="square"/>
                    <a:lstStyle/>
                    <a:p>
                      <a:r>
                        <a:rPr sz="1000" b="0">
                          <a:solidFill>
                            <a:srgbClr val="3A3A3C"/>
                          </a:solidFill>
                          <a:latin typeface="Consolas"/>
                        </a:rPr>
                        <a:t>09-AI\03-RENDERFARM</a:t>
                      </a:r>
                    </a:p>
                  </a:txBody>
                  <a:tcPr marL="109728" marR="109728" marT="36576" marB="36576" anchor="ctr">
                    <a:solidFill>
                      <a:srgbClr val="FFFFFF"/>
                    </a:solidFill>
                  </a:tcPr>
                </a:tc>
              </a:tr>
              <a:tr h="274320">
                <a:tc>
                  <a:txBody>
                    <a:bodyPr wrap="square"/>
                    <a:lstStyle/>
                    <a:p>
                      <a:r>
                        <a:rPr sz="1000" b="1">
                          <a:solidFill>
                            <a:srgbClr val="9A7B45"/>
                          </a:solidFill>
                          <a:latin typeface="Consolas"/>
                        </a:rPr>
                        <a:t>IT-01</a:t>
                      </a:r>
                    </a:p>
                  </a:txBody>
                  <a:tcPr marL="109728" marR="109728" marT="36576" marB="36576" anchor="ctr">
                    <a:solidFill>
                      <a:srgbClr val="EDE9DF"/>
                    </a:solidFill>
                  </a:tcPr>
                </a:tc>
                <a:tc>
                  <a:txBody>
                    <a:bodyPr wrap="square"/>
                    <a:lstStyle/>
                    <a:p>
                      <a:r>
                        <a:rPr sz="1000" b="0">
                          <a:solidFill>
                            <a:srgbClr val="14130F"/>
                          </a:solidFill>
                          <a:latin typeface="Inter"/>
                        </a:rPr>
                        <a:t>IT</a:t>
                      </a:r>
                    </a:p>
                  </a:txBody>
                  <a:tcPr marL="109728" marR="109728" marT="36576" marB="36576" anchor="ctr">
                    <a:solidFill>
                      <a:srgbClr val="EDE9DF"/>
                    </a:solidFill>
                  </a:tcPr>
                </a:tc>
                <a:tc>
                  <a:txBody>
                    <a:bodyPr wrap="square"/>
                    <a:lstStyle/>
                    <a:p>
                      <a:r>
                        <a:rPr sz="1000" b="0">
                          <a:solidFill>
                            <a:srgbClr val="14130F"/>
                          </a:solidFill>
                          <a:latin typeface="Inter"/>
                        </a:rPr>
                        <a:t>Open the plug-ins catalogue and its silent-install notes</a:t>
                      </a:r>
                    </a:p>
                  </a:txBody>
                  <a:tcPr marL="109728" marR="109728" marT="36576" marB="36576" anchor="ctr">
                    <a:solidFill>
                      <a:srgbClr val="EDE9DF"/>
                    </a:solidFill>
                  </a:tcPr>
                </a:tc>
                <a:tc>
                  <a:txBody>
                    <a:bodyPr wrap="square"/>
                    <a:lstStyle/>
                    <a:p>
                      <a:r>
                        <a:rPr sz="1000" b="0">
                          <a:solidFill>
                            <a:srgbClr val="3A3A3C"/>
                          </a:solidFill>
                          <a:latin typeface="Consolas"/>
                        </a:rPr>
                        <a:t>02-LIBRARIES\07-PLUGINS</a:t>
                      </a:r>
                    </a:p>
                  </a:txBody>
                  <a:tcPr marL="109728" marR="109728" marT="36576" marB="36576" anchor="ctr">
                    <a:solidFill>
                      <a:srgbClr val="EDE9DF"/>
                    </a:solidFill>
                  </a:tcPr>
                </a:tc>
              </a:tr>
              <a:tr h="274320">
                <a:tc>
                  <a:txBody>
                    <a:bodyPr wrap="square"/>
                    <a:lstStyle/>
                    <a:p>
                      <a:r>
                        <a:rPr sz="1000" b="1">
                          <a:solidFill>
                            <a:srgbClr val="9A7B45"/>
                          </a:solidFill>
                          <a:latin typeface="Consolas"/>
                        </a:rPr>
                        <a:t>IT-02</a:t>
                      </a:r>
                    </a:p>
                  </a:txBody>
                  <a:tcPr marL="109728" marR="109728" marT="36576" marB="36576" anchor="ctr">
                    <a:solidFill>
                      <a:srgbClr val="FFFFFF"/>
                    </a:solidFill>
                  </a:tcPr>
                </a:tc>
                <a:tc>
                  <a:txBody>
                    <a:bodyPr wrap="square"/>
                    <a:lstStyle/>
                    <a:p>
                      <a:r>
                        <a:rPr sz="1000" b="0">
                          <a:solidFill>
                            <a:srgbClr val="14130F"/>
                          </a:solidFill>
                          <a:latin typeface="Inter"/>
                        </a:rPr>
                        <a:t>IT</a:t>
                      </a:r>
                    </a:p>
                  </a:txBody>
                  <a:tcPr marL="109728" marR="109728" marT="36576" marB="36576" anchor="ctr">
                    <a:solidFill>
                      <a:srgbClr val="FFFFFF"/>
                    </a:solidFill>
                  </a:tcPr>
                </a:tc>
                <a:tc>
                  <a:txBody>
                    <a:bodyPr wrap="square"/>
                    <a:lstStyle/>
                    <a:p>
                      <a:r>
                        <a:rPr sz="1000" b="0">
                          <a:solidFill>
                            <a:srgbClr val="14130F"/>
                          </a:solidFill>
                          <a:latin typeface="Inter"/>
                        </a:rPr>
                        <a:t>Read the AI and render farm guide</a:t>
                      </a:r>
                    </a:p>
                  </a:txBody>
                  <a:tcPr marL="109728" marR="109728" marT="36576" marB="36576" anchor="ctr">
                    <a:solidFill>
                      <a:srgbClr val="FFFFFF"/>
                    </a:solidFill>
                  </a:tcPr>
                </a:tc>
                <a:tc>
                  <a:txBody>
                    <a:bodyPr wrap="square"/>
                    <a:lstStyle/>
                    <a:p>
                      <a:r>
                        <a:rPr sz="1000" b="0">
                          <a:solidFill>
                            <a:srgbClr val="3A3A3C"/>
                          </a:solidFill>
                          <a:latin typeface="Consolas"/>
                        </a:rPr>
                        <a:t>09-AI\BBM-AI-RENDER-FARM-GUIDE.pdf</a:t>
                      </a:r>
                    </a:p>
                  </a:txBody>
                  <a:tcPr marL="109728" marR="109728" marT="36576" marB="36576" anchor="ctr">
                    <a:solidFill>
                      <a:srgbClr val="FFFFFF"/>
                    </a:solidFill>
                  </a:tcPr>
                </a:tc>
              </a:tr>
              <a:tr h="274320">
                <a:tc>
                  <a:txBody>
                    <a:bodyPr wrap="square"/>
                    <a:lstStyle/>
                    <a:p>
                      <a:r>
                        <a:rPr sz="1000" b="1">
                          <a:solidFill>
                            <a:srgbClr val="9A7B45"/>
                          </a:solidFill>
                          <a:latin typeface="Consolas"/>
                        </a:rPr>
                        <a:t>HR-01</a:t>
                      </a:r>
                    </a:p>
                  </a:txBody>
                  <a:tcPr marL="109728" marR="109728" marT="36576" marB="36576" anchor="ctr">
                    <a:solidFill>
                      <a:srgbClr val="EDE9DF"/>
                    </a:solidFill>
                  </a:tcPr>
                </a:tc>
                <a:tc>
                  <a:txBody>
                    <a:bodyPr wrap="square"/>
                    <a:lstStyle/>
                    <a:p>
                      <a:r>
                        <a:rPr sz="1000" b="0">
                          <a:solidFill>
                            <a:srgbClr val="14130F"/>
                          </a:solidFill>
                          <a:latin typeface="Inter"/>
                        </a:rPr>
                        <a:t>HR and Training</a:t>
                      </a:r>
                    </a:p>
                  </a:txBody>
                  <a:tcPr marL="109728" marR="109728" marT="36576" marB="36576" anchor="ctr">
                    <a:solidFill>
                      <a:srgbClr val="EDE9DF"/>
                    </a:solidFill>
                  </a:tcPr>
                </a:tc>
                <a:tc>
                  <a:txBody>
                    <a:bodyPr wrap="square"/>
                    <a:lstStyle/>
                    <a:p>
                      <a:r>
                        <a:rPr sz="1000" b="0">
                          <a:solidFill>
                            <a:srgbClr val="14130F"/>
                          </a:solidFill>
                          <a:latin typeface="Inter"/>
                        </a:rPr>
                        <a:t>Go through the onboarding deck as a new joiner would</a:t>
                      </a:r>
                    </a:p>
                  </a:txBody>
                  <a:tcPr marL="109728" marR="109728" marT="36576" marB="36576" anchor="ctr">
                    <a:solidFill>
                      <a:srgbClr val="EDE9DF"/>
                    </a:solidFill>
                  </a:tcPr>
                </a:tc>
                <a:tc>
                  <a:txBody>
                    <a:bodyPr wrap="square"/>
                    <a:lstStyle/>
                    <a:p>
                      <a:r>
                        <a:rPr sz="1000" b="0">
                          <a:solidFill>
                            <a:srgbClr val="3A3A3C"/>
                          </a:solidFill>
                          <a:latin typeface="Consolas"/>
                        </a:rPr>
                        <a:t>08-PRESENTATION\BBM-STANDARD-ONBOARDING-V0.1.pptx</a:t>
                      </a:r>
                    </a:p>
                  </a:txBody>
                  <a:tcPr marL="109728" marR="109728" marT="36576" marB="36576" anchor="ctr">
                    <a:solidFill>
                      <a:srgbClr val="EDE9DF"/>
                    </a:solidFill>
                  </a:tcPr>
                </a:tc>
              </a:tr>
              <a:tr h="274320">
                <a:tc>
                  <a:txBody>
                    <a:bodyPr wrap="square"/>
                    <a:lstStyle/>
                    <a:p>
                      <a:r>
                        <a:rPr sz="1000" b="1">
                          <a:solidFill>
                            <a:srgbClr val="9A7B45"/>
                          </a:solidFill>
                          <a:latin typeface="Consolas"/>
                        </a:rPr>
                        <a:t>HR-02</a:t>
                      </a:r>
                    </a:p>
                  </a:txBody>
                  <a:tcPr marL="109728" marR="109728" marT="36576" marB="36576" anchor="ctr">
                    <a:solidFill>
                      <a:srgbClr val="FFFFFF"/>
                    </a:solidFill>
                  </a:tcPr>
                </a:tc>
                <a:tc>
                  <a:txBody>
                    <a:bodyPr wrap="square"/>
                    <a:lstStyle/>
                    <a:p>
                      <a:r>
                        <a:rPr sz="1000" b="0">
                          <a:solidFill>
                            <a:srgbClr val="14130F"/>
                          </a:solidFill>
                          <a:latin typeface="Inter"/>
                        </a:rPr>
                        <a:t>HR and Training</a:t>
                      </a:r>
                    </a:p>
                  </a:txBody>
                  <a:tcPr marL="109728" marR="109728" marT="36576" marB="36576" anchor="ctr">
                    <a:solidFill>
                      <a:srgbClr val="FFFFFF"/>
                    </a:solidFill>
                  </a:tcPr>
                </a:tc>
                <a:tc>
                  <a:txBody>
                    <a:bodyPr wrap="square"/>
                    <a:lstStyle/>
                    <a:p>
                      <a:r>
                        <a:rPr sz="1000" b="0">
                          <a:solidFill>
                            <a:srgbClr val="14130F"/>
                          </a:solidFill>
                          <a:latin typeface="Inter"/>
                        </a:rPr>
                        <a:t>Open the training table and one recording</a:t>
                      </a:r>
                    </a:p>
                  </a:txBody>
                  <a:tcPr marL="109728" marR="109728" marT="36576" marB="36576" anchor="ctr">
                    <a:solidFill>
                      <a:srgbClr val="FFFFFF"/>
                    </a:solidFill>
                  </a:tcPr>
                </a:tc>
                <a:tc>
                  <a:txBody>
                    <a:bodyPr wrap="square"/>
                    <a:lstStyle/>
                    <a:p>
                      <a:r>
                        <a:rPr sz="1000" b="0">
                          <a:solidFill>
                            <a:srgbClr val="3A3A3C"/>
                          </a:solidFill>
                          <a:latin typeface="Consolas"/>
                        </a:rPr>
                        <a:t>front page, Training</a:t>
                      </a:r>
                    </a:p>
                  </a:txBody>
                  <a:tcPr marL="109728" marR="109728" marT="36576" marB="36576" anchor="ctr">
                    <a:solidFill>
                      <a:srgbClr val="FFFFFF"/>
                    </a:solidFill>
                  </a:tcPr>
                </a:tc>
              </a:tr>
              <a:tr h="274320">
                <a:tc>
                  <a:txBody>
                    <a:bodyPr wrap="square"/>
                    <a:lstStyle/>
                    <a:p>
                      <a:r>
                        <a:rPr sz="1000" b="1">
                          <a:solidFill>
                            <a:srgbClr val="9A7B45"/>
                          </a:solidFill>
                          <a:latin typeface="Consolas"/>
                        </a:rPr>
                        <a:t>HR-03</a:t>
                      </a:r>
                    </a:p>
                  </a:txBody>
                  <a:tcPr marL="109728" marR="109728" marT="36576" marB="36576" anchor="ctr">
                    <a:solidFill>
                      <a:srgbClr val="EDE9DF"/>
                    </a:solidFill>
                  </a:tcPr>
                </a:tc>
                <a:tc>
                  <a:txBody>
                    <a:bodyPr wrap="square"/>
                    <a:lstStyle/>
                    <a:p>
                      <a:r>
                        <a:rPr sz="1000" b="0">
                          <a:solidFill>
                            <a:srgbClr val="14130F"/>
                          </a:solidFill>
                          <a:latin typeface="Inter"/>
                        </a:rPr>
                        <a:t>HR and Training</a:t>
                      </a:r>
                    </a:p>
                  </a:txBody>
                  <a:tcPr marL="109728" marR="109728" marT="36576" marB="36576" anchor="ctr">
                    <a:solidFill>
                      <a:srgbClr val="EDE9DF"/>
                    </a:solidFill>
                  </a:tcPr>
                </a:tc>
                <a:tc>
                  <a:txBody>
                    <a:bodyPr wrap="square"/>
                    <a:lstStyle/>
                    <a:p>
                      <a:r>
                        <a:rPr sz="1000" b="0">
                          <a:solidFill>
                            <a:srgbClr val="14130F"/>
                          </a:solidFill>
                          <a:latin typeface="Inter"/>
                        </a:rPr>
                        <a:t>Read guide 21 and its assessment</a:t>
                      </a:r>
                    </a:p>
                  </a:txBody>
                  <a:tcPr marL="109728" marR="109728" marT="36576" marB="36576" anchor="ctr">
                    <a:solidFill>
                      <a:srgbClr val="EDE9DF"/>
                    </a:solidFill>
                  </a:tcPr>
                </a:tc>
                <a:tc>
                  <a:txBody>
                    <a:bodyPr wrap="square"/>
                    <a:lstStyle/>
                    <a:p>
                      <a:r>
                        <a:rPr sz="1000" b="0">
                          <a:solidFill>
                            <a:srgbClr val="3A3A3C"/>
                          </a:solidFill>
                          <a:latin typeface="Consolas"/>
                        </a:rPr>
                        <a:t>05-METHODOLOGIES-AND-GUIDELINES, 06-ASSESSMENTS</a:t>
                      </a:r>
                    </a:p>
                  </a:txBody>
                  <a:tcPr marL="109728" marR="109728" marT="36576" marB="36576" anchor="ctr">
                    <a:solidFill>
                      <a:srgbClr val="EDE9DF"/>
                    </a:solidFill>
                  </a:tcPr>
                </a:tc>
              </a:tr>
              <a:tr h="274320">
                <a:tc>
                  <a:txBody>
                    <a:bodyPr wrap="square"/>
                    <a:lstStyle/>
                    <a:p>
                      <a:r>
                        <a:rPr sz="1000" b="1">
                          <a:solidFill>
                            <a:srgbClr val="9A7B45"/>
                          </a:solidFill>
                          <a:latin typeface="Consolas"/>
                        </a:rPr>
                        <a:t>ARC-01</a:t>
                      </a:r>
                    </a:p>
                  </a:txBody>
                  <a:tcPr marL="109728" marR="109728" marT="36576" marB="36576" anchor="ctr">
                    <a:solidFill>
                      <a:srgbClr val="FFFFFF"/>
                    </a:solidFill>
                  </a:tcPr>
                </a:tc>
                <a:tc>
                  <a:txBody>
                    <a:bodyPr wrap="square"/>
                    <a:lstStyle/>
                    <a:p>
                      <a:r>
                        <a:rPr sz="1000" b="0">
                          <a:solidFill>
                            <a:srgbClr val="14130F"/>
                          </a:solidFill>
                          <a:latin typeface="Inter"/>
                        </a:rPr>
                        <a:t>Architecture</a:t>
                      </a:r>
                    </a:p>
                  </a:txBody>
                  <a:tcPr marL="109728" marR="109728" marT="36576" marB="36576" anchor="ctr">
                    <a:solidFill>
                      <a:srgbClr val="FFFFFF"/>
                    </a:solidFill>
                  </a:tcPr>
                </a:tc>
                <a:tc>
                  <a:txBody>
                    <a:bodyPr wrap="square"/>
                    <a:lstStyle/>
                    <a:p>
                      <a:r>
                        <a:rPr sz="1000" b="0">
                          <a:solidFill>
                            <a:srgbClr val="14130F"/>
                          </a:solidFill>
                          <a:latin typeface="Inter"/>
                        </a:rPr>
                        <a:t>Start a test project from the office template</a:t>
                      </a:r>
                    </a:p>
                  </a:txBody>
                  <a:tcPr marL="109728" marR="109728" marT="36576" marB="36576" anchor="ctr">
                    <a:solidFill>
                      <a:srgbClr val="FFFFFF"/>
                    </a:solidFill>
                  </a:tcPr>
                </a:tc>
                <a:tc>
                  <a:txBody>
                    <a:bodyPr wrap="square"/>
                    <a:lstStyle/>
                    <a:p>
                      <a:r>
                        <a:rPr sz="1000" b="0">
                          <a:solidFill>
                            <a:srgbClr val="3A3A3C"/>
                          </a:solidFill>
                          <a:latin typeface="Consolas"/>
                        </a:rPr>
                        <a:t>01-TEMPLATES\02-REVIT\BBM-GEN-TMP-R23-REV04.rte</a:t>
                      </a:r>
                    </a:p>
                  </a:txBody>
                  <a:tcPr marL="109728" marR="109728" marT="36576" marB="36576" anchor="ctr">
                    <a:solidFill>
                      <a:srgbClr val="FFFFFF"/>
                    </a:solidFill>
                  </a:tcPr>
                </a:tc>
              </a:tr>
            </a:tbl>
          </a:graphicData>
        </a:graphic>
      </p:graphicFrame>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APPENDIX</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to try, by department (2 of 4)</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Appendix</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60</a:t>
            </a:r>
          </a:p>
        </p:txBody>
      </p:sp>
      <p:graphicFrame>
        <p:nvGraphicFramePr>
          <p:cNvPr id="9" name="Table 8"/>
          <p:cNvGraphicFramePr>
            <a:graphicFrameLocks noGrp="1"/>
          </p:cNvGraphicFramePr>
          <p:nvPr/>
        </p:nvGraphicFramePr>
        <p:xfrm>
          <a:off x="548640" y="1554480"/>
          <a:ext cx="11094415" cy="3840480"/>
        </p:xfrm>
        <a:graphic>
          <a:graphicData uri="http://schemas.openxmlformats.org/drawingml/2006/table">
            <a:tbl>
              <a:tblPr firstRow="1" bandRow="1">
                <a:tableStyleId>{5C22544A-7EE6-4342-B048-85BDC9FD1C3A}</a:tableStyleId>
              </a:tblPr>
              <a:tblGrid>
                <a:gridCol w="960120"/>
                <a:gridCol w="2377440"/>
                <a:gridCol w="4937760"/>
                <a:gridCol w="2819095"/>
              </a:tblGrid>
              <a:tr h="274320">
                <a:tc>
                  <a:txBody>
                    <a:bodyPr wrap="square"/>
                    <a:lstStyle/>
                    <a:p>
                      <a:r>
                        <a:rPr sz="1100" b="1">
                          <a:solidFill>
                            <a:srgbClr val="FFFFFF"/>
                          </a:solidFill>
                          <a:latin typeface="Inter"/>
                        </a:rPr>
                        <a:t>No.</a:t>
                      </a:r>
                    </a:p>
                  </a:txBody>
                  <a:tcPr marL="109728" marR="109728" marT="36576" marB="36576" anchor="ctr">
                    <a:solidFill>
                      <a:srgbClr val="111113"/>
                    </a:solidFill>
                  </a:tcPr>
                </a:tc>
                <a:tc>
                  <a:txBody>
                    <a:bodyPr wrap="square"/>
                    <a:lstStyle/>
                    <a:p>
                      <a:r>
                        <a:rPr sz="1100" b="1">
                          <a:solidFill>
                            <a:srgbClr val="FFFFFF"/>
                          </a:solidFill>
                          <a:latin typeface="Inter"/>
                        </a:rPr>
                        <a:t>Department</a:t>
                      </a:r>
                    </a:p>
                  </a:txBody>
                  <a:tcPr marL="109728" marR="109728" marT="36576" marB="36576" anchor="ctr">
                    <a:solidFill>
                      <a:srgbClr val="111113"/>
                    </a:solidFill>
                  </a:tcPr>
                </a:tc>
                <a:tc>
                  <a:txBody>
                    <a:bodyPr wrap="square"/>
                    <a:lstStyle/>
                    <a:p>
                      <a:r>
                        <a:rPr sz="1100" b="1">
                          <a:solidFill>
                            <a:srgbClr val="FFFFFF"/>
                          </a:solidFill>
                          <a:latin typeface="Inter"/>
                        </a:rPr>
                        <a:t>Try this</a:t>
                      </a:r>
                    </a:p>
                  </a:txBody>
                  <a:tcPr marL="109728" marR="109728" marT="36576" marB="36576" anchor="ctr">
                    <a:solidFill>
                      <a:srgbClr val="111113"/>
                    </a:solidFill>
                  </a:tcPr>
                </a:tc>
                <a:tc>
                  <a:txBody>
                    <a:bodyPr wrap="square"/>
                    <a:lstStyle/>
                    <a:p>
                      <a:r>
                        <a:rPr sz="1100" b="1">
                          <a:solidFill>
                            <a:srgbClr val="FFFFFF"/>
                          </a:solidFill>
                          <a:latin typeface="Inter"/>
                        </a:rPr>
                        <a:t>Where</a:t>
                      </a:r>
                    </a:p>
                  </a:txBody>
                  <a:tcPr marL="109728" marR="109728" marT="36576" marB="36576" anchor="ctr">
                    <a:solidFill>
                      <a:srgbClr val="111113"/>
                    </a:solidFill>
                  </a:tcPr>
                </a:tc>
              </a:tr>
              <a:tr h="274320">
                <a:tc>
                  <a:txBody>
                    <a:bodyPr wrap="square"/>
                    <a:lstStyle/>
                    <a:p>
                      <a:r>
                        <a:rPr sz="1000" b="1">
                          <a:solidFill>
                            <a:srgbClr val="9A7B45"/>
                          </a:solidFill>
                          <a:latin typeface="Consolas"/>
                        </a:rPr>
                        <a:t>ARC-02</a:t>
                      </a:r>
                    </a:p>
                  </a:txBody>
                  <a:tcPr marL="109728" marR="109728" marT="36576" marB="36576" anchor="ctr">
                    <a:solidFill>
                      <a:srgbClr val="FFFFFF"/>
                    </a:solidFill>
                  </a:tcPr>
                </a:tc>
                <a:tc>
                  <a:txBody>
                    <a:bodyPr wrap="square"/>
                    <a:lstStyle/>
                    <a:p>
                      <a:r>
                        <a:rPr sz="1000" b="0">
                          <a:solidFill>
                            <a:srgbClr val="14130F"/>
                          </a:solidFill>
                          <a:latin typeface="Inter"/>
                        </a:rPr>
                        <a:t>Architecture</a:t>
                      </a:r>
                    </a:p>
                  </a:txBody>
                  <a:tcPr marL="109728" marR="109728" marT="36576" marB="36576" anchor="ctr">
                    <a:solidFill>
                      <a:srgbClr val="FFFFFF"/>
                    </a:solidFill>
                  </a:tcPr>
                </a:tc>
                <a:tc>
                  <a:txBody>
                    <a:bodyPr wrap="square"/>
                    <a:lstStyle/>
                    <a:p>
                      <a:r>
                        <a:rPr sz="1000" b="0">
                          <a:solidFill>
                            <a:srgbClr val="14130F"/>
                          </a:solidFill>
                          <a:latin typeface="Inter"/>
                        </a:rPr>
                        <a:t>Find and load a family and a detail from the catalogues</a:t>
                      </a:r>
                    </a:p>
                  </a:txBody>
                  <a:tcPr marL="109728" marR="109728" marT="36576" marB="36576" anchor="ctr">
                    <a:solidFill>
                      <a:srgbClr val="FFFFFF"/>
                    </a:solidFill>
                  </a:tcPr>
                </a:tc>
                <a:tc>
                  <a:txBody>
                    <a:bodyPr wrap="square"/>
                    <a:lstStyle/>
                    <a:p>
                      <a:r>
                        <a:rPr sz="1000" b="0">
                          <a:solidFill>
                            <a:srgbClr val="3A3A3C"/>
                          </a:solidFill>
                          <a:latin typeface="Consolas"/>
                        </a:rPr>
                        <a:t>02-LIBRARIES\01-FAMILIES, 03-DETAILS</a:t>
                      </a:r>
                    </a:p>
                  </a:txBody>
                  <a:tcPr marL="109728" marR="109728" marT="36576" marB="36576" anchor="ctr">
                    <a:solidFill>
                      <a:srgbClr val="FFFFFF"/>
                    </a:solidFill>
                  </a:tcPr>
                </a:tc>
              </a:tr>
              <a:tr h="274320">
                <a:tc>
                  <a:txBody>
                    <a:bodyPr wrap="square"/>
                    <a:lstStyle/>
                    <a:p>
                      <a:r>
                        <a:rPr sz="1000" b="1">
                          <a:solidFill>
                            <a:srgbClr val="9A7B45"/>
                          </a:solidFill>
                          <a:latin typeface="Consolas"/>
                        </a:rPr>
                        <a:t>ARC-03</a:t>
                      </a:r>
                    </a:p>
                  </a:txBody>
                  <a:tcPr marL="109728" marR="109728" marT="36576" marB="36576" anchor="ctr">
                    <a:solidFill>
                      <a:srgbClr val="EDE9DF"/>
                    </a:solidFill>
                  </a:tcPr>
                </a:tc>
                <a:tc>
                  <a:txBody>
                    <a:bodyPr wrap="square"/>
                    <a:lstStyle/>
                    <a:p>
                      <a:r>
                        <a:rPr sz="1000" b="0">
                          <a:solidFill>
                            <a:srgbClr val="14130F"/>
                          </a:solidFill>
                          <a:latin typeface="Inter"/>
                        </a:rPr>
                        <a:t>Architecture</a:t>
                      </a:r>
                    </a:p>
                  </a:txBody>
                  <a:tcPr marL="109728" marR="109728" marT="36576" marB="36576" anchor="ctr">
                    <a:solidFill>
                      <a:srgbClr val="EDE9DF"/>
                    </a:solidFill>
                  </a:tcPr>
                </a:tc>
                <a:tc>
                  <a:txBody>
                    <a:bodyPr wrap="square"/>
                    <a:lstStyle/>
                    <a:p>
                      <a:r>
                        <a:rPr sz="1000" b="0">
                          <a:solidFill>
                            <a:srgbClr val="14130F"/>
                          </a:solidFill>
                          <a:latin typeface="Inter"/>
                        </a:rPr>
                        <a:t>Fill the ARC sheet of the BIM checklist on a live model</a:t>
                      </a:r>
                    </a:p>
                  </a:txBody>
                  <a:tcPr marL="109728" marR="109728" marT="36576" marB="36576" anchor="ctr">
                    <a:solidFill>
                      <a:srgbClr val="EDE9DF"/>
                    </a:solidFill>
                  </a:tcPr>
                </a:tc>
                <a:tc>
                  <a:txBody>
                    <a:bodyPr wrap="square"/>
                    <a:lstStyle/>
                    <a:p>
                      <a:r>
                        <a:rPr sz="1000" b="0">
                          <a:solidFill>
                            <a:srgbClr val="3A3A3C"/>
                          </a:solidFill>
                          <a:latin typeface="Consolas"/>
                        </a:rPr>
                        <a:t>07-QA-QC\01-BIM</a:t>
                      </a:r>
                    </a:p>
                  </a:txBody>
                  <a:tcPr marL="109728" marR="109728" marT="36576" marB="36576" anchor="ctr">
                    <a:solidFill>
                      <a:srgbClr val="EDE9DF"/>
                    </a:solidFill>
                  </a:tcPr>
                </a:tc>
              </a:tr>
              <a:tr h="274320">
                <a:tc>
                  <a:txBody>
                    <a:bodyPr wrap="square"/>
                    <a:lstStyle/>
                    <a:p>
                      <a:r>
                        <a:rPr sz="1000" b="1">
                          <a:solidFill>
                            <a:srgbClr val="9A7B45"/>
                          </a:solidFill>
                          <a:latin typeface="Consolas"/>
                        </a:rPr>
                        <a:t>ARC-04</a:t>
                      </a:r>
                    </a:p>
                  </a:txBody>
                  <a:tcPr marL="109728" marR="109728" marT="36576" marB="36576" anchor="ctr">
                    <a:solidFill>
                      <a:srgbClr val="FFFFFF"/>
                    </a:solidFill>
                  </a:tcPr>
                </a:tc>
                <a:tc>
                  <a:txBody>
                    <a:bodyPr wrap="square"/>
                    <a:lstStyle/>
                    <a:p>
                      <a:r>
                        <a:rPr sz="1000" b="0">
                          <a:solidFill>
                            <a:srgbClr val="14130F"/>
                          </a:solidFill>
                          <a:latin typeface="Inter"/>
                        </a:rPr>
                        <a:t>Architecture</a:t>
                      </a:r>
                    </a:p>
                  </a:txBody>
                  <a:tcPr marL="109728" marR="109728" marT="36576" marB="36576" anchor="ctr">
                    <a:solidFill>
                      <a:srgbClr val="FFFFF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FFFFFF"/>
                    </a:solidFill>
                  </a:tcPr>
                </a:tc>
              </a:tr>
              <a:tr h="274320">
                <a:tc>
                  <a:txBody>
                    <a:bodyPr wrap="square"/>
                    <a:lstStyle/>
                    <a:p>
                      <a:r>
                        <a:rPr sz="1000" b="1">
                          <a:solidFill>
                            <a:srgbClr val="9A7B45"/>
                          </a:solidFill>
                          <a:latin typeface="Consolas"/>
                        </a:rPr>
                        <a:t>ID-01</a:t>
                      </a:r>
                    </a:p>
                  </a:txBody>
                  <a:tcPr marL="109728" marR="109728" marT="36576" marB="36576" anchor="ctr">
                    <a:solidFill>
                      <a:srgbClr val="EDE9DF"/>
                    </a:solidFill>
                  </a:tcPr>
                </a:tc>
                <a:tc>
                  <a:txBody>
                    <a:bodyPr wrap="square"/>
                    <a:lstStyle/>
                    <a:p>
                      <a:r>
                        <a:rPr sz="1000" b="0">
                          <a:solidFill>
                            <a:srgbClr val="14130F"/>
                          </a:solidFill>
                          <a:latin typeface="Inter"/>
                        </a:rPr>
                        <a:t>Interiors</a:t>
                      </a:r>
                    </a:p>
                  </a:txBody>
                  <a:tcPr marL="109728" marR="109728" marT="36576" marB="36576" anchor="ctr">
                    <a:solidFill>
                      <a:srgbClr val="EDE9DF"/>
                    </a:solidFill>
                  </a:tcPr>
                </a:tc>
                <a:tc>
                  <a:txBody>
                    <a:bodyPr wrap="square"/>
                    <a:lstStyle/>
                    <a:p>
                      <a:r>
                        <a:rPr sz="1000" b="0">
                          <a:solidFill>
                            <a:srgbClr val="14130F"/>
                          </a:solidFill>
                          <a:latin typeface="Inter"/>
                        </a:rPr>
                        <a:t>Load furniture and lighting families from the catalogue</a:t>
                      </a:r>
                    </a:p>
                  </a:txBody>
                  <a:tcPr marL="109728" marR="109728" marT="36576" marB="36576" anchor="ctr">
                    <a:solidFill>
                      <a:srgbClr val="EDE9DF"/>
                    </a:solidFill>
                  </a:tcPr>
                </a:tc>
                <a:tc>
                  <a:txBody>
                    <a:bodyPr wrap="square"/>
                    <a:lstStyle/>
                    <a:p>
                      <a:r>
                        <a:rPr sz="1000" b="0">
                          <a:solidFill>
                            <a:srgbClr val="3A3A3C"/>
                          </a:solidFill>
                          <a:latin typeface="Consolas"/>
                        </a:rPr>
                        <a:t>02-LIBRARIES\01-FAMILIES</a:t>
                      </a:r>
                    </a:p>
                  </a:txBody>
                  <a:tcPr marL="109728" marR="109728" marT="36576" marB="36576" anchor="ctr">
                    <a:solidFill>
                      <a:srgbClr val="EDE9DF"/>
                    </a:solidFill>
                  </a:tcPr>
                </a:tc>
              </a:tr>
              <a:tr h="274320">
                <a:tc>
                  <a:txBody>
                    <a:bodyPr wrap="square"/>
                    <a:lstStyle/>
                    <a:p>
                      <a:r>
                        <a:rPr sz="1000" b="1">
                          <a:solidFill>
                            <a:srgbClr val="9A7B45"/>
                          </a:solidFill>
                          <a:latin typeface="Consolas"/>
                        </a:rPr>
                        <a:t>ID-02</a:t>
                      </a:r>
                    </a:p>
                  </a:txBody>
                  <a:tcPr marL="109728" marR="109728" marT="36576" marB="36576" anchor="ctr">
                    <a:solidFill>
                      <a:srgbClr val="FFFFFF"/>
                    </a:solidFill>
                  </a:tcPr>
                </a:tc>
                <a:tc>
                  <a:txBody>
                    <a:bodyPr wrap="square"/>
                    <a:lstStyle/>
                    <a:p>
                      <a:r>
                        <a:rPr sz="1000" b="0">
                          <a:solidFill>
                            <a:srgbClr val="14130F"/>
                          </a:solidFill>
                          <a:latin typeface="Inter"/>
                        </a:rPr>
                        <a:t>Interiors</a:t>
                      </a:r>
                    </a:p>
                  </a:txBody>
                  <a:tcPr marL="109728" marR="109728" marT="36576" marB="36576" anchor="ctr">
                    <a:solidFill>
                      <a:srgbClr val="FFFFFF"/>
                    </a:solidFill>
                  </a:tcPr>
                </a:tc>
                <a:tc>
                  <a:txBody>
                    <a:bodyPr wrap="square"/>
                    <a:lstStyle/>
                    <a:p>
                      <a:r>
                        <a:rPr sz="1000" b="0">
                          <a:solidFill>
                            <a:srgbClr val="14130F"/>
                          </a:solidFill>
                          <a:latin typeface="Inter"/>
                        </a:rPr>
                        <a:t>Fill the ID sheet of the BIM checklist on a live model</a:t>
                      </a:r>
                    </a:p>
                  </a:txBody>
                  <a:tcPr marL="109728" marR="109728" marT="36576" marB="36576" anchor="ctr">
                    <a:solidFill>
                      <a:srgbClr val="FFFFFF"/>
                    </a:solidFill>
                  </a:tcPr>
                </a:tc>
                <a:tc>
                  <a:txBody>
                    <a:bodyPr wrap="square"/>
                    <a:lstStyle/>
                    <a:p>
                      <a:r>
                        <a:rPr sz="1000" b="0">
                          <a:solidFill>
                            <a:srgbClr val="3A3A3C"/>
                          </a:solidFill>
                          <a:latin typeface="Consolas"/>
                        </a:rPr>
                        <a:t>07-QA-QC\01-BIM</a:t>
                      </a:r>
                    </a:p>
                  </a:txBody>
                  <a:tcPr marL="109728" marR="109728" marT="36576" marB="36576" anchor="ctr">
                    <a:solidFill>
                      <a:srgbClr val="FFFFFF"/>
                    </a:solidFill>
                  </a:tcPr>
                </a:tc>
              </a:tr>
              <a:tr h="274320">
                <a:tc>
                  <a:txBody>
                    <a:bodyPr wrap="square"/>
                    <a:lstStyle/>
                    <a:p>
                      <a:r>
                        <a:rPr sz="1000" b="1">
                          <a:solidFill>
                            <a:srgbClr val="9A7B45"/>
                          </a:solidFill>
                          <a:latin typeface="Consolas"/>
                        </a:rPr>
                        <a:t>ID-03</a:t>
                      </a:r>
                    </a:p>
                  </a:txBody>
                  <a:tcPr marL="109728" marR="109728" marT="36576" marB="36576" anchor="ctr">
                    <a:solidFill>
                      <a:srgbClr val="EDE9DF"/>
                    </a:solidFill>
                  </a:tcPr>
                </a:tc>
                <a:tc>
                  <a:txBody>
                    <a:bodyPr wrap="square"/>
                    <a:lstStyle/>
                    <a:p>
                      <a:r>
                        <a:rPr sz="1000" b="0">
                          <a:solidFill>
                            <a:srgbClr val="14130F"/>
                          </a:solidFill>
                          <a:latin typeface="Inter"/>
                        </a:rPr>
                        <a:t>Interiors</a:t>
                      </a:r>
                    </a:p>
                  </a:txBody>
                  <a:tcPr marL="109728" marR="109728" marT="36576" marB="36576" anchor="ctr">
                    <a:solidFill>
                      <a:srgbClr val="EDE9DF"/>
                    </a:solidFill>
                  </a:tcPr>
                </a:tc>
                <a:tc>
                  <a:txBody>
                    <a:bodyPr wrap="square"/>
                    <a:lstStyle/>
                    <a:p>
                      <a:r>
                        <a:rPr sz="1000" b="0">
                          <a:solidFill>
                            <a:srgbClr val="14130F"/>
                          </a:solidFill>
                          <a:latin typeface="Inter"/>
                        </a:rPr>
                        <a:t>Use the INT sheet of the design review checklist</a:t>
                      </a:r>
                    </a:p>
                  </a:txBody>
                  <a:tcPr marL="109728" marR="109728" marT="36576" marB="36576" anchor="ctr">
                    <a:solidFill>
                      <a:srgbClr val="EDE9DF"/>
                    </a:solidFill>
                  </a:tcPr>
                </a:tc>
                <a:tc>
                  <a:txBody>
                    <a:bodyPr wrap="square"/>
                    <a:lstStyle/>
                    <a:p>
                      <a:r>
                        <a:rPr sz="1000" b="0">
                          <a:solidFill>
                            <a:srgbClr val="3A3A3C"/>
                          </a:solidFill>
                          <a:latin typeface="Consolas"/>
                        </a:rPr>
                        <a:t>07-QA-QC\02-DESIGN-REVIEW</a:t>
                      </a:r>
                    </a:p>
                  </a:txBody>
                  <a:tcPr marL="109728" marR="109728" marT="36576" marB="36576" anchor="ctr">
                    <a:solidFill>
                      <a:srgbClr val="EDE9DF"/>
                    </a:solidFill>
                  </a:tcPr>
                </a:tc>
              </a:tr>
              <a:tr h="274320">
                <a:tc>
                  <a:txBody>
                    <a:bodyPr wrap="square"/>
                    <a:lstStyle/>
                    <a:p>
                      <a:r>
                        <a:rPr sz="1000" b="1">
                          <a:solidFill>
                            <a:srgbClr val="9A7B45"/>
                          </a:solidFill>
                          <a:latin typeface="Consolas"/>
                        </a:rPr>
                        <a:t>ID-04</a:t>
                      </a:r>
                    </a:p>
                  </a:txBody>
                  <a:tcPr marL="109728" marR="109728" marT="36576" marB="36576" anchor="ctr">
                    <a:solidFill>
                      <a:srgbClr val="FFFFFF"/>
                    </a:solidFill>
                  </a:tcPr>
                </a:tc>
                <a:tc>
                  <a:txBody>
                    <a:bodyPr wrap="square"/>
                    <a:lstStyle/>
                    <a:p>
                      <a:r>
                        <a:rPr sz="1000" b="0">
                          <a:solidFill>
                            <a:srgbClr val="14130F"/>
                          </a:solidFill>
                          <a:latin typeface="Inter"/>
                        </a:rPr>
                        <a:t>Interiors</a:t>
                      </a:r>
                    </a:p>
                  </a:txBody>
                  <a:tcPr marL="109728" marR="109728" marT="36576" marB="36576" anchor="ctr">
                    <a:solidFill>
                      <a:srgbClr val="FFFFF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FFFFFF"/>
                    </a:solidFill>
                  </a:tcPr>
                </a:tc>
              </a:tr>
              <a:tr h="274320">
                <a:tc>
                  <a:txBody>
                    <a:bodyPr wrap="square"/>
                    <a:lstStyle/>
                    <a:p>
                      <a:r>
                        <a:rPr sz="1000" b="1">
                          <a:solidFill>
                            <a:srgbClr val="9A7B45"/>
                          </a:solidFill>
                          <a:latin typeface="Consolas"/>
                        </a:rPr>
                        <a:t>LSC-01</a:t>
                      </a:r>
                    </a:p>
                  </a:txBody>
                  <a:tcPr marL="109728" marR="109728" marT="36576" marB="36576" anchor="ctr">
                    <a:solidFill>
                      <a:srgbClr val="EDE9DF"/>
                    </a:solidFill>
                  </a:tcPr>
                </a:tc>
                <a:tc>
                  <a:txBody>
                    <a:bodyPr wrap="square"/>
                    <a:lstStyle/>
                    <a:p>
                      <a:r>
                        <a:rPr sz="1000" b="0">
                          <a:solidFill>
                            <a:srgbClr val="14130F"/>
                          </a:solidFill>
                          <a:latin typeface="Inter"/>
                        </a:rPr>
                        <a:t>Landscape</a:t>
                      </a:r>
                    </a:p>
                  </a:txBody>
                  <a:tcPr marL="109728" marR="109728" marT="36576" marB="36576" anchor="ctr">
                    <a:solidFill>
                      <a:srgbClr val="EDE9DF"/>
                    </a:solidFill>
                  </a:tcPr>
                </a:tc>
                <a:tc>
                  <a:txBody>
                    <a:bodyPr wrap="square"/>
                    <a:lstStyle/>
                    <a:p>
                      <a:r>
                        <a:rPr sz="1000" b="0">
                          <a:solidFill>
                            <a:srgbClr val="14130F"/>
                          </a:solidFill>
                          <a:latin typeface="Inter"/>
                        </a:rPr>
                        <a:t>Set up a site model with the coordinate rules</a:t>
                      </a:r>
                    </a:p>
                  </a:txBody>
                  <a:tcPr marL="109728" marR="109728" marT="36576" marB="36576" anchor="ctr">
                    <a:solidFill>
                      <a:srgbClr val="EDE9DF"/>
                    </a:solidFill>
                  </a:tcPr>
                </a:tc>
                <a:tc>
                  <a:txBody>
                    <a:bodyPr wrap="square"/>
                    <a:lstStyle/>
                    <a:p>
                      <a:r>
                        <a:rPr sz="1000" b="0">
                          <a:solidFill>
                            <a:srgbClr val="3A3A3C"/>
                          </a:solidFill>
                          <a:latin typeface="Consolas"/>
                        </a:rPr>
                        <a:t>BBM-STD-86</a:t>
                      </a:r>
                    </a:p>
                  </a:txBody>
                  <a:tcPr marL="109728" marR="109728" marT="36576" marB="36576" anchor="ctr">
                    <a:solidFill>
                      <a:srgbClr val="EDE9DF"/>
                    </a:solidFill>
                  </a:tcPr>
                </a:tc>
              </a:tr>
              <a:tr h="274320">
                <a:tc>
                  <a:txBody>
                    <a:bodyPr wrap="square"/>
                    <a:lstStyle/>
                    <a:p>
                      <a:r>
                        <a:rPr sz="1000" b="1">
                          <a:solidFill>
                            <a:srgbClr val="9A7B45"/>
                          </a:solidFill>
                          <a:latin typeface="Consolas"/>
                        </a:rPr>
                        <a:t>LSC-02</a:t>
                      </a:r>
                    </a:p>
                  </a:txBody>
                  <a:tcPr marL="109728" marR="109728" marT="36576" marB="36576" anchor="ctr">
                    <a:solidFill>
                      <a:srgbClr val="FFFFFF"/>
                    </a:solidFill>
                  </a:tcPr>
                </a:tc>
                <a:tc>
                  <a:txBody>
                    <a:bodyPr wrap="square"/>
                    <a:lstStyle/>
                    <a:p>
                      <a:r>
                        <a:rPr sz="1000" b="0">
                          <a:solidFill>
                            <a:srgbClr val="14130F"/>
                          </a:solidFill>
                          <a:latin typeface="Inter"/>
                        </a:rPr>
                        <a:t>Landscape</a:t>
                      </a:r>
                    </a:p>
                  </a:txBody>
                  <a:tcPr marL="109728" marR="109728" marT="36576" marB="36576" anchor="ctr">
                    <a:solidFill>
                      <a:srgbClr val="FFFFFF"/>
                    </a:solidFill>
                  </a:tcPr>
                </a:tc>
                <a:tc>
                  <a:txBody>
                    <a:bodyPr wrap="square"/>
                    <a:lstStyle/>
                    <a:p>
                      <a:r>
                        <a:rPr sz="1000" b="0">
                          <a:solidFill>
                            <a:srgbClr val="14130F"/>
                          </a:solidFill>
                          <a:latin typeface="Inter"/>
                        </a:rPr>
                        <a:t>Fill the LSC sheet of the BIM checklist on a live model</a:t>
                      </a:r>
                    </a:p>
                  </a:txBody>
                  <a:tcPr marL="109728" marR="109728" marT="36576" marB="36576" anchor="ctr">
                    <a:solidFill>
                      <a:srgbClr val="FFFFFF"/>
                    </a:solidFill>
                  </a:tcPr>
                </a:tc>
                <a:tc>
                  <a:txBody>
                    <a:bodyPr wrap="square"/>
                    <a:lstStyle/>
                    <a:p>
                      <a:r>
                        <a:rPr sz="1000" b="0">
                          <a:solidFill>
                            <a:srgbClr val="3A3A3C"/>
                          </a:solidFill>
                          <a:latin typeface="Consolas"/>
                        </a:rPr>
                        <a:t>07-QA-QC\01-BIM</a:t>
                      </a:r>
                    </a:p>
                  </a:txBody>
                  <a:tcPr marL="109728" marR="109728" marT="36576" marB="36576" anchor="ctr">
                    <a:solidFill>
                      <a:srgbClr val="FFFFFF"/>
                    </a:solidFill>
                  </a:tcPr>
                </a:tc>
              </a:tr>
              <a:tr h="274320">
                <a:tc>
                  <a:txBody>
                    <a:bodyPr wrap="square"/>
                    <a:lstStyle/>
                    <a:p>
                      <a:r>
                        <a:rPr sz="1000" b="1">
                          <a:solidFill>
                            <a:srgbClr val="9A7B45"/>
                          </a:solidFill>
                          <a:latin typeface="Consolas"/>
                        </a:rPr>
                        <a:t>LSC-03</a:t>
                      </a:r>
                    </a:p>
                  </a:txBody>
                  <a:tcPr marL="109728" marR="109728" marT="36576" marB="36576" anchor="ctr">
                    <a:solidFill>
                      <a:srgbClr val="EDE9DF"/>
                    </a:solidFill>
                  </a:tcPr>
                </a:tc>
                <a:tc>
                  <a:txBody>
                    <a:bodyPr wrap="square"/>
                    <a:lstStyle/>
                    <a:p>
                      <a:r>
                        <a:rPr sz="1000" b="0">
                          <a:solidFill>
                            <a:srgbClr val="14130F"/>
                          </a:solidFill>
                          <a:latin typeface="Inter"/>
                        </a:rPr>
                        <a:t>Landscape</a:t>
                      </a:r>
                    </a:p>
                  </a:txBody>
                  <a:tcPr marL="109728" marR="109728" marT="36576" marB="36576" anchor="ctr">
                    <a:solidFill>
                      <a:srgbClr val="EDE9D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EDE9DF"/>
                    </a:solidFill>
                  </a:tcPr>
                </a:tc>
              </a:tr>
              <a:tr h="274320">
                <a:tc>
                  <a:txBody>
                    <a:bodyPr wrap="square"/>
                    <a:lstStyle/>
                    <a:p>
                      <a:r>
                        <a:rPr sz="1000" b="1">
                          <a:solidFill>
                            <a:srgbClr val="9A7B45"/>
                          </a:solidFill>
                          <a:latin typeface="Consolas"/>
                        </a:rPr>
                        <a:t>STR-01</a:t>
                      </a:r>
                    </a:p>
                  </a:txBody>
                  <a:tcPr marL="109728" marR="109728" marT="36576" marB="36576" anchor="ctr">
                    <a:solidFill>
                      <a:srgbClr val="FFFFFF"/>
                    </a:solidFill>
                  </a:tcPr>
                </a:tc>
                <a:tc>
                  <a:txBody>
                    <a:bodyPr wrap="square"/>
                    <a:lstStyle/>
                    <a:p>
                      <a:r>
                        <a:rPr sz="1000" b="0">
                          <a:solidFill>
                            <a:srgbClr val="14130F"/>
                          </a:solidFill>
                          <a:latin typeface="Inter"/>
                        </a:rPr>
                        <a:t>Structure</a:t>
                      </a:r>
                    </a:p>
                  </a:txBody>
                  <a:tcPr marL="109728" marR="109728" marT="36576" marB="36576" anchor="ctr">
                    <a:solidFill>
                      <a:srgbClr val="FFFFFF"/>
                    </a:solidFill>
                  </a:tcPr>
                </a:tc>
                <a:tc>
                  <a:txBody>
                    <a:bodyPr wrap="square"/>
                    <a:lstStyle/>
                    <a:p>
                      <a:r>
                        <a:rPr sz="1000" b="0">
                          <a:solidFill>
                            <a:srgbClr val="14130F"/>
                          </a:solidFill>
                          <a:latin typeface="Inter"/>
                        </a:rPr>
                        <a:t>Start a test model from the office template</a:t>
                      </a:r>
                    </a:p>
                  </a:txBody>
                  <a:tcPr marL="109728" marR="109728" marT="36576" marB="36576" anchor="ctr">
                    <a:solidFill>
                      <a:srgbClr val="FFFFFF"/>
                    </a:solidFill>
                  </a:tcPr>
                </a:tc>
                <a:tc>
                  <a:txBody>
                    <a:bodyPr wrap="square"/>
                    <a:lstStyle/>
                    <a:p>
                      <a:r>
                        <a:rPr sz="1000" b="0">
                          <a:solidFill>
                            <a:srgbClr val="3A3A3C"/>
                          </a:solidFill>
                          <a:latin typeface="Consolas"/>
                        </a:rPr>
                        <a:t>01-TEMPLATES\02-REVIT\BBM-GEN-TMP-R23-REV04.rte</a:t>
                      </a:r>
                    </a:p>
                  </a:txBody>
                  <a:tcPr marL="109728" marR="109728" marT="36576" marB="36576" anchor="ctr">
                    <a:solidFill>
                      <a:srgbClr val="FFFFFF"/>
                    </a:solidFill>
                  </a:tcPr>
                </a:tc>
              </a:tr>
              <a:tr h="274320">
                <a:tc>
                  <a:txBody>
                    <a:bodyPr wrap="square"/>
                    <a:lstStyle/>
                    <a:p>
                      <a:r>
                        <a:rPr sz="1000" b="1">
                          <a:solidFill>
                            <a:srgbClr val="9A7B45"/>
                          </a:solidFill>
                          <a:latin typeface="Consolas"/>
                        </a:rPr>
                        <a:t>STR-02</a:t>
                      </a:r>
                    </a:p>
                  </a:txBody>
                  <a:tcPr marL="109728" marR="109728" marT="36576" marB="36576" anchor="ctr">
                    <a:solidFill>
                      <a:srgbClr val="EDE9DF"/>
                    </a:solidFill>
                  </a:tcPr>
                </a:tc>
                <a:tc>
                  <a:txBody>
                    <a:bodyPr wrap="square"/>
                    <a:lstStyle/>
                    <a:p>
                      <a:r>
                        <a:rPr sz="1000" b="0">
                          <a:solidFill>
                            <a:srgbClr val="14130F"/>
                          </a:solidFill>
                          <a:latin typeface="Inter"/>
                        </a:rPr>
                        <a:t>Structure</a:t>
                      </a:r>
                    </a:p>
                  </a:txBody>
                  <a:tcPr marL="109728" marR="109728" marT="36576" marB="36576" anchor="ctr">
                    <a:solidFill>
                      <a:srgbClr val="EDE9DF"/>
                    </a:solidFill>
                  </a:tcPr>
                </a:tc>
                <a:tc>
                  <a:txBody>
                    <a:bodyPr wrap="square"/>
                    <a:lstStyle/>
                    <a:p>
                      <a:r>
                        <a:rPr sz="1000" b="0">
                          <a:solidFill>
                            <a:srgbClr val="14130F"/>
                          </a:solidFill>
                          <a:latin typeface="Inter"/>
                        </a:rPr>
                        <a:t>Fill the STR sheet of the BIM checklist on a live model</a:t>
                      </a:r>
                    </a:p>
                  </a:txBody>
                  <a:tcPr marL="109728" marR="109728" marT="36576" marB="36576" anchor="ctr">
                    <a:solidFill>
                      <a:srgbClr val="EDE9DF"/>
                    </a:solidFill>
                  </a:tcPr>
                </a:tc>
                <a:tc>
                  <a:txBody>
                    <a:bodyPr wrap="square"/>
                    <a:lstStyle/>
                    <a:p>
                      <a:r>
                        <a:rPr sz="1000" b="0">
                          <a:solidFill>
                            <a:srgbClr val="3A3A3C"/>
                          </a:solidFill>
                          <a:latin typeface="Consolas"/>
                        </a:rPr>
                        <a:t>07-QA-QC\01-BIM</a:t>
                      </a:r>
                    </a:p>
                  </a:txBody>
                  <a:tcPr marL="109728" marR="109728" marT="36576" marB="36576" anchor="ctr">
                    <a:solidFill>
                      <a:srgbClr val="EDE9DF"/>
                    </a:solidFill>
                  </a:tcPr>
                </a:tc>
              </a:tr>
              <a:tr h="274320">
                <a:tc>
                  <a:txBody>
                    <a:bodyPr wrap="square"/>
                    <a:lstStyle/>
                    <a:p>
                      <a:r>
                        <a:rPr sz="1000" b="1">
                          <a:solidFill>
                            <a:srgbClr val="9A7B45"/>
                          </a:solidFill>
                          <a:latin typeface="Consolas"/>
                        </a:rPr>
                        <a:t>STR-03</a:t>
                      </a:r>
                    </a:p>
                  </a:txBody>
                  <a:tcPr marL="109728" marR="109728" marT="36576" marB="36576" anchor="ctr">
                    <a:solidFill>
                      <a:srgbClr val="FFFFFF"/>
                    </a:solidFill>
                  </a:tcPr>
                </a:tc>
                <a:tc>
                  <a:txBody>
                    <a:bodyPr wrap="square"/>
                    <a:lstStyle/>
                    <a:p>
                      <a:r>
                        <a:rPr sz="1000" b="0">
                          <a:solidFill>
                            <a:srgbClr val="14130F"/>
                          </a:solidFill>
                          <a:latin typeface="Inter"/>
                        </a:rPr>
                        <a:t>Structure</a:t>
                      </a:r>
                    </a:p>
                  </a:txBody>
                  <a:tcPr marL="109728" marR="109728" marT="36576" marB="36576" anchor="ctr">
                    <a:solidFill>
                      <a:srgbClr val="FFFFF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FFFFFF"/>
                    </a:solidFill>
                  </a:tcPr>
                </a:tc>
              </a:tr>
            </a:tbl>
          </a:graphicData>
        </a:graphic>
      </p:graphicFrame>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APPENDIX</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to try, by department (3 of 4)</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Appendix</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61</a:t>
            </a:r>
          </a:p>
        </p:txBody>
      </p:sp>
      <p:graphicFrame>
        <p:nvGraphicFramePr>
          <p:cNvPr id="9" name="Table 8"/>
          <p:cNvGraphicFramePr>
            <a:graphicFrameLocks noGrp="1"/>
          </p:cNvGraphicFramePr>
          <p:nvPr/>
        </p:nvGraphicFramePr>
        <p:xfrm>
          <a:off x="548640" y="1554480"/>
          <a:ext cx="11094415" cy="3840480"/>
        </p:xfrm>
        <a:graphic>
          <a:graphicData uri="http://schemas.openxmlformats.org/drawingml/2006/table">
            <a:tbl>
              <a:tblPr firstRow="1" bandRow="1">
                <a:tableStyleId>{5C22544A-7EE6-4342-B048-85BDC9FD1C3A}</a:tableStyleId>
              </a:tblPr>
              <a:tblGrid>
                <a:gridCol w="960120"/>
                <a:gridCol w="2377440"/>
                <a:gridCol w="4937760"/>
                <a:gridCol w="2819095"/>
              </a:tblGrid>
              <a:tr h="274320">
                <a:tc>
                  <a:txBody>
                    <a:bodyPr wrap="square"/>
                    <a:lstStyle/>
                    <a:p>
                      <a:r>
                        <a:rPr sz="1100" b="1">
                          <a:solidFill>
                            <a:srgbClr val="FFFFFF"/>
                          </a:solidFill>
                          <a:latin typeface="Inter"/>
                        </a:rPr>
                        <a:t>No.</a:t>
                      </a:r>
                    </a:p>
                  </a:txBody>
                  <a:tcPr marL="109728" marR="109728" marT="36576" marB="36576" anchor="ctr">
                    <a:solidFill>
                      <a:srgbClr val="111113"/>
                    </a:solidFill>
                  </a:tcPr>
                </a:tc>
                <a:tc>
                  <a:txBody>
                    <a:bodyPr wrap="square"/>
                    <a:lstStyle/>
                    <a:p>
                      <a:r>
                        <a:rPr sz="1100" b="1">
                          <a:solidFill>
                            <a:srgbClr val="FFFFFF"/>
                          </a:solidFill>
                          <a:latin typeface="Inter"/>
                        </a:rPr>
                        <a:t>Department</a:t>
                      </a:r>
                    </a:p>
                  </a:txBody>
                  <a:tcPr marL="109728" marR="109728" marT="36576" marB="36576" anchor="ctr">
                    <a:solidFill>
                      <a:srgbClr val="111113"/>
                    </a:solidFill>
                  </a:tcPr>
                </a:tc>
                <a:tc>
                  <a:txBody>
                    <a:bodyPr wrap="square"/>
                    <a:lstStyle/>
                    <a:p>
                      <a:r>
                        <a:rPr sz="1100" b="1">
                          <a:solidFill>
                            <a:srgbClr val="FFFFFF"/>
                          </a:solidFill>
                          <a:latin typeface="Inter"/>
                        </a:rPr>
                        <a:t>Try this</a:t>
                      </a:r>
                    </a:p>
                  </a:txBody>
                  <a:tcPr marL="109728" marR="109728" marT="36576" marB="36576" anchor="ctr">
                    <a:solidFill>
                      <a:srgbClr val="111113"/>
                    </a:solidFill>
                  </a:tcPr>
                </a:tc>
                <a:tc>
                  <a:txBody>
                    <a:bodyPr wrap="square"/>
                    <a:lstStyle/>
                    <a:p>
                      <a:r>
                        <a:rPr sz="1100" b="1">
                          <a:solidFill>
                            <a:srgbClr val="FFFFFF"/>
                          </a:solidFill>
                          <a:latin typeface="Inter"/>
                        </a:rPr>
                        <a:t>Where</a:t>
                      </a:r>
                    </a:p>
                  </a:txBody>
                  <a:tcPr marL="109728" marR="109728" marT="36576" marB="36576" anchor="ctr">
                    <a:solidFill>
                      <a:srgbClr val="111113"/>
                    </a:solidFill>
                  </a:tcPr>
                </a:tc>
              </a:tr>
              <a:tr h="274320">
                <a:tc>
                  <a:txBody>
                    <a:bodyPr wrap="square"/>
                    <a:lstStyle/>
                    <a:p>
                      <a:r>
                        <a:rPr sz="1000" b="1">
                          <a:solidFill>
                            <a:srgbClr val="9A7B45"/>
                          </a:solidFill>
                          <a:latin typeface="Consolas"/>
                        </a:rPr>
                        <a:t>MEP-01</a:t>
                      </a:r>
                    </a:p>
                  </a:txBody>
                  <a:tcPr marL="109728" marR="109728" marT="36576" marB="36576" anchor="ctr">
                    <a:solidFill>
                      <a:srgbClr val="FFFFFF"/>
                    </a:solidFill>
                  </a:tcPr>
                </a:tc>
                <a:tc>
                  <a:txBody>
                    <a:bodyPr wrap="square"/>
                    <a:lstStyle/>
                    <a:p>
                      <a:r>
                        <a:rPr sz="1000" b="0">
                          <a:solidFill>
                            <a:srgbClr val="14130F"/>
                          </a:solidFill>
                          <a:latin typeface="Inter"/>
                        </a:rPr>
                        <a:t>MEP</a:t>
                      </a:r>
                    </a:p>
                  </a:txBody>
                  <a:tcPr marL="109728" marR="109728" marT="36576" marB="36576" anchor="ctr">
                    <a:solidFill>
                      <a:srgbClr val="FFFFFF"/>
                    </a:solidFill>
                  </a:tcPr>
                </a:tc>
                <a:tc>
                  <a:txBody>
                    <a:bodyPr wrap="square"/>
                    <a:lstStyle/>
                    <a:p>
                      <a:r>
                        <a:rPr sz="1000" b="0">
                          <a:solidFill>
                            <a:srgbClr val="14130F"/>
                          </a:solidFill>
                          <a:latin typeface="Inter"/>
                        </a:rPr>
                        <a:t>Start a test model from the office template</a:t>
                      </a:r>
                    </a:p>
                  </a:txBody>
                  <a:tcPr marL="109728" marR="109728" marT="36576" marB="36576" anchor="ctr">
                    <a:solidFill>
                      <a:srgbClr val="FFFFFF"/>
                    </a:solidFill>
                  </a:tcPr>
                </a:tc>
                <a:tc>
                  <a:txBody>
                    <a:bodyPr wrap="square"/>
                    <a:lstStyle/>
                    <a:p>
                      <a:r>
                        <a:rPr sz="1000" b="0">
                          <a:solidFill>
                            <a:srgbClr val="3A3A3C"/>
                          </a:solidFill>
                          <a:latin typeface="Consolas"/>
                        </a:rPr>
                        <a:t>01-TEMPLATES\02-REVIT\BBM-GEN-TMP-R23-REV04.rte</a:t>
                      </a:r>
                    </a:p>
                  </a:txBody>
                  <a:tcPr marL="109728" marR="109728" marT="36576" marB="36576" anchor="ctr">
                    <a:solidFill>
                      <a:srgbClr val="FFFFFF"/>
                    </a:solidFill>
                  </a:tcPr>
                </a:tc>
              </a:tr>
              <a:tr h="274320">
                <a:tc>
                  <a:txBody>
                    <a:bodyPr wrap="square"/>
                    <a:lstStyle/>
                    <a:p>
                      <a:r>
                        <a:rPr sz="1000" b="1">
                          <a:solidFill>
                            <a:srgbClr val="9A7B45"/>
                          </a:solidFill>
                          <a:latin typeface="Consolas"/>
                        </a:rPr>
                        <a:t>MEP-02</a:t>
                      </a:r>
                    </a:p>
                  </a:txBody>
                  <a:tcPr marL="109728" marR="109728" marT="36576" marB="36576" anchor="ctr">
                    <a:solidFill>
                      <a:srgbClr val="EDE9DF"/>
                    </a:solidFill>
                  </a:tcPr>
                </a:tc>
                <a:tc>
                  <a:txBody>
                    <a:bodyPr wrap="square"/>
                    <a:lstStyle/>
                    <a:p>
                      <a:r>
                        <a:rPr sz="1000" b="0">
                          <a:solidFill>
                            <a:srgbClr val="14130F"/>
                          </a:solidFill>
                          <a:latin typeface="Inter"/>
                        </a:rPr>
                        <a:t>MEP</a:t>
                      </a:r>
                    </a:p>
                  </a:txBody>
                  <a:tcPr marL="109728" marR="109728" marT="36576" marB="36576" anchor="ctr">
                    <a:solidFill>
                      <a:srgbClr val="EDE9DF"/>
                    </a:solidFill>
                  </a:tcPr>
                </a:tc>
                <a:tc>
                  <a:txBody>
                    <a:bodyPr wrap="square"/>
                    <a:lstStyle/>
                    <a:p>
                      <a:r>
                        <a:rPr sz="1000" b="0">
                          <a:solidFill>
                            <a:srgbClr val="14130F"/>
                          </a:solidFill>
                          <a:latin typeface="Inter"/>
                        </a:rPr>
                        <a:t>Run a clash test with the clash matrix rules</a:t>
                      </a:r>
                    </a:p>
                  </a:txBody>
                  <a:tcPr marL="109728" marR="109728" marT="36576" marB="36576" anchor="ctr">
                    <a:solidFill>
                      <a:srgbClr val="EDE9DF"/>
                    </a:solidFill>
                  </a:tcPr>
                </a:tc>
                <a:tc>
                  <a:txBody>
                    <a:bodyPr wrap="square"/>
                    <a:lstStyle/>
                    <a:p>
                      <a:r>
                        <a:rPr sz="1000" b="0">
                          <a:solidFill>
                            <a:srgbClr val="3A3A3C"/>
                          </a:solidFill>
                          <a:latin typeface="Consolas"/>
                        </a:rPr>
                        <a:t>BBM-STD-50</a:t>
                      </a:r>
                    </a:p>
                  </a:txBody>
                  <a:tcPr marL="109728" marR="109728" marT="36576" marB="36576" anchor="ctr">
                    <a:solidFill>
                      <a:srgbClr val="EDE9DF"/>
                    </a:solidFill>
                  </a:tcPr>
                </a:tc>
              </a:tr>
              <a:tr h="274320">
                <a:tc>
                  <a:txBody>
                    <a:bodyPr wrap="square"/>
                    <a:lstStyle/>
                    <a:p>
                      <a:r>
                        <a:rPr sz="1000" b="1">
                          <a:solidFill>
                            <a:srgbClr val="9A7B45"/>
                          </a:solidFill>
                          <a:latin typeface="Consolas"/>
                        </a:rPr>
                        <a:t>MEP-03</a:t>
                      </a:r>
                    </a:p>
                  </a:txBody>
                  <a:tcPr marL="109728" marR="109728" marT="36576" marB="36576" anchor="ctr">
                    <a:solidFill>
                      <a:srgbClr val="FFFFFF"/>
                    </a:solidFill>
                  </a:tcPr>
                </a:tc>
                <a:tc>
                  <a:txBody>
                    <a:bodyPr wrap="square"/>
                    <a:lstStyle/>
                    <a:p>
                      <a:r>
                        <a:rPr sz="1000" b="0">
                          <a:solidFill>
                            <a:srgbClr val="14130F"/>
                          </a:solidFill>
                          <a:latin typeface="Inter"/>
                        </a:rPr>
                        <a:t>MEP</a:t>
                      </a:r>
                    </a:p>
                  </a:txBody>
                  <a:tcPr marL="109728" marR="109728" marT="36576" marB="36576" anchor="ctr">
                    <a:solidFill>
                      <a:srgbClr val="FFFFFF"/>
                    </a:solidFill>
                  </a:tcPr>
                </a:tc>
                <a:tc>
                  <a:txBody>
                    <a:bodyPr wrap="square"/>
                    <a:lstStyle/>
                    <a:p>
                      <a:r>
                        <a:rPr sz="1000" b="0">
                          <a:solidFill>
                            <a:srgbClr val="14130F"/>
                          </a:solidFill>
                          <a:latin typeface="Inter"/>
                        </a:rPr>
                        <a:t>Fill the MEP coordination sheet on a live model</a:t>
                      </a:r>
                    </a:p>
                  </a:txBody>
                  <a:tcPr marL="109728" marR="109728" marT="36576" marB="36576" anchor="ctr">
                    <a:solidFill>
                      <a:srgbClr val="FFFFFF"/>
                    </a:solidFill>
                  </a:tcPr>
                </a:tc>
                <a:tc>
                  <a:txBody>
                    <a:bodyPr wrap="square"/>
                    <a:lstStyle/>
                    <a:p>
                      <a:r>
                        <a:rPr sz="1000" b="0">
                          <a:solidFill>
                            <a:srgbClr val="3A3A3C"/>
                          </a:solidFill>
                          <a:latin typeface="Consolas"/>
                        </a:rPr>
                        <a:t>07-QA-QC\01-BIM</a:t>
                      </a:r>
                    </a:p>
                  </a:txBody>
                  <a:tcPr marL="109728" marR="109728" marT="36576" marB="36576" anchor="ctr">
                    <a:solidFill>
                      <a:srgbClr val="FFFFFF"/>
                    </a:solidFill>
                  </a:tcPr>
                </a:tc>
              </a:tr>
              <a:tr h="274320">
                <a:tc>
                  <a:txBody>
                    <a:bodyPr wrap="square"/>
                    <a:lstStyle/>
                    <a:p>
                      <a:r>
                        <a:rPr sz="1000" b="1">
                          <a:solidFill>
                            <a:srgbClr val="9A7B45"/>
                          </a:solidFill>
                          <a:latin typeface="Consolas"/>
                        </a:rPr>
                        <a:t>MEP-04</a:t>
                      </a:r>
                    </a:p>
                  </a:txBody>
                  <a:tcPr marL="109728" marR="109728" marT="36576" marB="36576" anchor="ctr">
                    <a:solidFill>
                      <a:srgbClr val="EDE9DF"/>
                    </a:solidFill>
                  </a:tcPr>
                </a:tc>
                <a:tc>
                  <a:txBody>
                    <a:bodyPr wrap="square"/>
                    <a:lstStyle/>
                    <a:p>
                      <a:r>
                        <a:rPr sz="1000" b="0">
                          <a:solidFill>
                            <a:srgbClr val="14130F"/>
                          </a:solidFill>
                          <a:latin typeface="Inter"/>
                        </a:rPr>
                        <a:t>MEP</a:t>
                      </a:r>
                    </a:p>
                  </a:txBody>
                  <a:tcPr marL="109728" marR="109728" marT="36576" marB="36576" anchor="ctr">
                    <a:solidFill>
                      <a:srgbClr val="EDE9D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EDE9DF"/>
                    </a:solidFill>
                  </a:tcPr>
                </a:tc>
              </a:tr>
              <a:tr h="274320">
                <a:tc>
                  <a:txBody>
                    <a:bodyPr wrap="square"/>
                    <a:lstStyle/>
                    <a:p>
                      <a:r>
                        <a:rPr sz="1000" b="1">
                          <a:solidFill>
                            <a:srgbClr val="9A7B45"/>
                          </a:solidFill>
                          <a:latin typeface="Consolas"/>
                        </a:rPr>
                        <a:t>FLS-01</a:t>
                      </a:r>
                    </a:p>
                  </a:txBody>
                  <a:tcPr marL="109728" marR="109728" marT="36576" marB="36576" anchor="ctr">
                    <a:solidFill>
                      <a:srgbClr val="FFFFFF"/>
                    </a:solidFill>
                  </a:tcPr>
                </a:tc>
                <a:tc>
                  <a:txBody>
                    <a:bodyPr wrap="square"/>
                    <a:lstStyle/>
                    <a:p>
                      <a:r>
                        <a:rPr sz="1000" b="0">
                          <a:solidFill>
                            <a:srgbClr val="14130F"/>
                          </a:solidFill>
                          <a:latin typeface="Inter"/>
                        </a:rPr>
                        <a:t>Fire &amp; Life Safety</a:t>
                      </a:r>
                    </a:p>
                  </a:txBody>
                  <a:tcPr marL="109728" marR="109728" marT="36576" marB="36576" anchor="ctr">
                    <a:solidFill>
                      <a:srgbClr val="FFFFFF"/>
                    </a:solidFill>
                  </a:tcPr>
                </a:tc>
                <a:tc>
                  <a:txBody>
                    <a:bodyPr wrap="square"/>
                    <a:lstStyle/>
                    <a:p>
                      <a:r>
                        <a:rPr sz="1000" b="0">
                          <a:solidFill>
                            <a:srgbClr val="14130F"/>
                          </a:solidFill>
                          <a:latin typeface="Inter"/>
                        </a:rPr>
                        <a:t>Use the Civil Defence sheet on the next submission</a:t>
                      </a:r>
                    </a:p>
                  </a:txBody>
                  <a:tcPr marL="109728" marR="109728" marT="36576" marB="36576" anchor="ctr">
                    <a:solidFill>
                      <a:srgbClr val="FFFFFF"/>
                    </a:solidFill>
                  </a:tcPr>
                </a:tc>
                <a:tc>
                  <a:txBody>
                    <a:bodyPr wrap="square"/>
                    <a:lstStyle/>
                    <a:p>
                      <a:r>
                        <a:rPr sz="1000" b="0">
                          <a:solidFill>
                            <a:srgbClr val="3A3A3C"/>
                          </a:solidFill>
                          <a:latin typeface="Consolas"/>
                        </a:rPr>
                        <a:t>07-QA-QC\06-SUBMISSIONS</a:t>
                      </a:r>
                    </a:p>
                  </a:txBody>
                  <a:tcPr marL="109728" marR="109728" marT="36576" marB="36576" anchor="ctr">
                    <a:solidFill>
                      <a:srgbClr val="FFFFFF"/>
                    </a:solidFill>
                  </a:tcPr>
                </a:tc>
              </a:tr>
              <a:tr h="274320">
                <a:tc>
                  <a:txBody>
                    <a:bodyPr wrap="square"/>
                    <a:lstStyle/>
                    <a:p>
                      <a:r>
                        <a:rPr sz="1000" b="1">
                          <a:solidFill>
                            <a:srgbClr val="9A7B45"/>
                          </a:solidFill>
                          <a:latin typeface="Consolas"/>
                        </a:rPr>
                        <a:t>FLS-02</a:t>
                      </a:r>
                    </a:p>
                  </a:txBody>
                  <a:tcPr marL="109728" marR="109728" marT="36576" marB="36576" anchor="ctr">
                    <a:solidFill>
                      <a:srgbClr val="EDE9DF"/>
                    </a:solidFill>
                  </a:tcPr>
                </a:tc>
                <a:tc>
                  <a:txBody>
                    <a:bodyPr wrap="square"/>
                    <a:lstStyle/>
                    <a:p>
                      <a:r>
                        <a:rPr sz="1000" b="0">
                          <a:solidFill>
                            <a:srgbClr val="14130F"/>
                          </a:solidFill>
                          <a:latin typeface="Inter"/>
                        </a:rPr>
                        <a:t>Fire &amp; Life Safety</a:t>
                      </a:r>
                    </a:p>
                  </a:txBody>
                  <a:tcPr marL="109728" marR="109728" marT="36576" marB="36576" anchor="ctr">
                    <a:solidFill>
                      <a:srgbClr val="EDE9DF"/>
                    </a:solidFill>
                  </a:tcPr>
                </a:tc>
                <a:tc>
                  <a:txBody>
                    <a:bodyPr wrap="square"/>
                    <a:lstStyle/>
                    <a:p>
                      <a:r>
                        <a:rPr sz="1000" b="0">
                          <a:solidFill>
                            <a:srgbClr val="14130F"/>
                          </a:solidFill>
                          <a:latin typeface="Inter"/>
                        </a:rPr>
                        <a:t>Use the FLS design review sheet</a:t>
                      </a:r>
                    </a:p>
                  </a:txBody>
                  <a:tcPr marL="109728" marR="109728" marT="36576" marB="36576" anchor="ctr">
                    <a:solidFill>
                      <a:srgbClr val="EDE9DF"/>
                    </a:solidFill>
                  </a:tcPr>
                </a:tc>
                <a:tc>
                  <a:txBody>
                    <a:bodyPr wrap="square"/>
                    <a:lstStyle/>
                    <a:p>
                      <a:r>
                        <a:rPr sz="1000" b="0">
                          <a:solidFill>
                            <a:srgbClr val="3A3A3C"/>
                          </a:solidFill>
                          <a:latin typeface="Consolas"/>
                        </a:rPr>
                        <a:t>07-QA-QC\02-DESIGN-REVIEW</a:t>
                      </a:r>
                    </a:p>
                  </a:txBody>
                  <a:tcPr marL="109728" marR="109728" marT="36576" marB="36576" anchor="ctr">
                    <a:solidFill>
                      <a:srgbClr val="EDE9DF"/>
                    </a:solidFill>
                  </a:tcPr>
                </a:tc>
              </a:tr>
              <a:tr h="274320">
                <a:tc>
                  <a:txBody>
                    <a:bodyPr wrap="square"/>
                    <a:lstStyle/>
                    <a:p>
                      <a:r>
                        <a:rPr sz="1000" b="1">
                          <a:solidFill>
                            <a:srgbClr val="9A7B45"/>
                          </a:solidFill>
                          <a:latin typeface="Consolas"/>
                        </a:rPr>
                        <a:t>FLS-03</a:t>
                      </a:r>
                    </a:p>
                  </a:txBody>
                  <a:tcPr marL="109728" marR="109728" marT="36576" marB="36576" anchor="ctr">
                    <a:solidFill>
                      <a:srgbClr val="FFFFFF"/>
                    </a:solidFill>
                  </a:tcPr>
                </a:tc>
                <a:tc>
                  <a:txBody>
                    <a:bodyPr wrap="square"/>
                    <a:lstStyle/>
                    <a:p>
                      <a:r>
                        <a:rPr sz="1000" b="0">
                          <a:solidFill>
                            <a:srgbClr val="14130F"/>
                          </a:solidFill>
                          <a:latin typeface="Inter"/>
                        </a:rPr>
                        <a:t>Fire &amp; Life Safety</a:t>
                      </a:r>
                    </a:p>
                  </a:txBody>
                  <a:tcPr marL="109728" marR="109728" marT="36576" marB="36576" anchor="ctr">
                    <a:solidFill>
                      <a:srgbClr val="FFFFFF"/>
                    </a:solidFill>
                  </a:tcPr>
                </a:tc>
                <a:tc>
                  <a:txBody>
                    <a:bodyPr wrap="square"/>
                    <a:lstStyle/>
                    <a:p>
                      <a:r>
                        <a:rPr sz="1000" b="0">
                          <a:solidFill>
                            <a:srgbClr val="14130F"/>
                          </a:solidFill>
                          <a:latin typeface="Inter"/>
                        </a:rPr>
                        <a:t>Search the codes index for the codes you use</a:t>
                      </a:r>
                    </a:p>
                  </a:txBody>
                  <a:tcPr marL="109728" marR="109728" marT="36576" marB="36576" anchor="ctr">
                    <a:solidFill>
                      <a:srgbClr val="FFFFFF"/>
                    </a:solidFill>
                  </a:tcPr>
                </a:tc>
                <a:tc>
                  <a:txBody>
                    <a:bodyPr wrap="square"/>
                    <a:lstStyle/>
                    <a:p>
                      <a:r>
                        <a:rPr sz="1000" b="0">
                          <a:solidFill>
                            <a:srgbClr val="3A3A3C"/>
                          </a:solidFill>
                          <a:latin typeface="Consolas"/>
                        </a:rPr>
                        <a:t>04-REFERENCES\00-CODES-AND-REGULATIONS</a:t>
                      </a:r>
                    </a:p>
                  </a:txBody>
                  <a:tcPr marL="109728" marR="109728" marT="36576" marB="36576" anchor="ctr">
                    <a:solidFill>
                      <a:srgbClr val="FFFFFF"/>
                    </a:solidFill>
                  </a:tcPr>
                </a:tc>
              </a:tr>
              <a:tr h="274320">
                <a:tc>
                  <a:txBody>
                    <a:bodyPr wrap="square"/>
                    <a:lstStyle/>
                    <a:p>
                      <a:r>
                        <a:rPr sz="1000" b="1">
                          <a:solidFill>
                            <a:srgbClr val="9A7B45"/>
                          </a:solidFill>
                          <a:latin typeface="Consolas"/>
                        </a:rPr>
                        <a:t>FLS-04</a:t>
                      </a:r>
                    </a:p>
                  </a:txBody>
                  <a:tcPr marL="109728" marR="109728" marT="36576" marB="36576" anchor="ctr">
                    <a:solidFill>
                      <a:srgbClr val="EDE9DF"/>
                    </a:solidFill>
                  </a:tcPr>
                </a:tc>
                <a:tc>
                  <a:txBody>
                    <a:bodyPr wrap="square"/>
                    <a:lstStyle/>
                    <a:p>
                      <a:r>
                        <a:rPr sz="1000" b="0">
                          <a:solidFill>
                            <a:srgbClr val="14130F"/>
                          </a:solidFill>
                          <a:latin typeface="Inter"/>
                        </a:rPr>
                        <a:t>Fire &amp; Life Safety</a:t>
                      </a:r>
                    </a:p>
                  </a:txBody>
                  <a:tcPr marL="109728" marR="109728" marT="36576" marB="36576" anchor="ctr">
                    <a:solidFill>
                      <a:srgbClr val="EDE9D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EDE9DF"/>
                    </a:solidFill>
                  </a:tcPr>
                </a:tc>
              </a:tr>
              <a:tr h="274320">
                <a:tc>
                  <a:txBody>
                    <a:bodyPr wrap="square"/>
                    <a:lstStyle/>
                    <a:p>
                      <a:r>
                        <a:rPr sz="1000" b="1">
                          <a:solidFill>
                            <a:srgbClr val="9A7B45"/>
                          </a:solidFill>
                          <a:latin typeface="Consolas"/>
                        </a:rPr>
                        <a:t>QS-01</a:t>
                      </a:r>
                    </a:p>
                  </a:txBody>
                  <a:tcPr marL="109728" marR="109728" marT="36576" marB="36576" anchor="ctr">
                    <a:solidFill>
                      <a:srgbClr val="FFFFFF"/>
                    </a:solidFill>
                  </a:tcPr>
                </a:tc>
                <a:tc>
                  <a:txBody>
                    <a:bodyPr wrap="square"/>
                    <a:lstStyle/>
                    <a:p>
                      <a:r>
                        <a:rPr sz="1000" b="0">
                          <a:solidFill>
                            <a:srgbClr val="14130F"/>
                          </a:solidFill>
                          <a:latin typeface="Inter"/>
                        </a:rPr>
                        <a:t>Quantity Surveying and Cost</a:t>
                      </a:r>
                    </a:p>
                  </a:txBody>
                  <a:tcPr marL="109728" marR="109728" marT="36576" marB="36576" anchor="ctr">
                    <a:solidFill>
                      <a:srgbClr val="FFFFFF"/>
                    </a:solidFill>
                  </a:tcPr>
                </a:tc>
                <a:tc>
                  <a:txBody>
                    <a:bodyPr wrap="square"/>
                    <a:lstStyle/>
                    <a:p>
                      <a:r>
                        <a:rPr sz="1000" b="0">
                          <a:solidFill>
                            <a:srgbClr val="14130F"/>
                          </a:solidFill>
                          <a:latin typeface="Inter"/>
                        </a:rPr>
                        <a:t>Take quantities from a live model with the classification codes</a:t>
                      </a:r>
                    </a:p>
                  </a:txBody>
                  <a:tcPr marL="109728" marR="109728" marT="36576" marB="36576" anchor="ctr">
                    <a:solidFill>
                      <a:srgbClr val="FFFFFF"/>
                    </a:solidFill>
                  </a:tcPr>
                </a:tc>
                <a:tc>
                  <a:txBody>
                    <a:bodyPr wrap="square"/>
                    <a:lstStyle/>
                    <a:p>
                      <a:r>
                        <a:rPr sz="1000" b="0">
                          <a:solidFill>
                            <a:srgbClr val="3A3A3C"/>
                          </a:solidFill>
                          <a:latin typeface="Consolas"/>
                        </a:rPr>
                        <a:t>BBM-STD-78, 05-PARAMETERS</a:t>
                      </a:r>
                    </a:p>
                  </a:txBody>
                  <a:tcPr marL="109728" marR="109728" marT="36576" marB="36576" anchor="ctr">
                    <a:solidFill>
                      <a:srgbClr val="FFFFFF"/>
                    </a:solidFill>
                  </a:tcPr>
                </a:tc>
              </a:tr>
              <a:tr h="274320">
                <a:tc>
                  <a:txBody>
                    <a:bodyPr wrap="square"/>
                    <a:lstStyle/>
                    <a:p>
                      <a:r>
                        <a:rPr sz="1000" b="1">
                          <a:solidFill>
                            <a:srgbClr val="9A7B45"/>
                          </a:solidFill>
                          <a:latin typeface="Consolas"/>
                        </a:rPr>
                        <a:t>QS-02</a:t>
                      </a:r>
                    </a:p>
                  </a:txBody>
                  <a:tcPr marL="109728" marR="109728" marT="36576" marB="36576" anchor="ctr">
                    <a:solidFill>
                      <a:srgbClr val="EDE9DF"/>
                    </a:solidFill>
                  </a:tcPr>
                </a:tc>
                <a:tc>
                  <a:txBody>
                    <a:bodyPr wrap="square"/>
                    <a:lstStyle/>
                    <a:p>
                      <a:r>
                        <a:rPr sz="1000" b="0">
                          <a:solidFill>
                            <a:srgbClr val="14130F"/>
                          </a:solidFill>
                          <a:latin typeface="Inter"/>
                        </a:rPr>
                        <a:t>Quantity Surveying and Cost</a:t>
                      </a:r>
                    </a:p>
                  </a:txBody>
                  <a:tcPr marL="109728" marR="109728" marT="36576" marB="36576" anchor="ctr">
                    <a:solidFill>
                      <a:srgbClr val="EDE9DF"/>
                    </a:solidFill>
                  </a:tcPr>
                </a:tc>
                <a:tc>
                  <a:txBody>
                    <a:bodyPr wrap="square"/>
                    <a:lstStyle/>
                    <a:p>
                      <a:r>
                        <a:rPr sz="1000" b="0">
                          <a:solidFill>
                            <a:srgbClr val="14130F"/>
                          </a:solidFill>
                          <a:latin typeface="Inter"/>
                        </a:rPr>
                        <a:t>Look up parameters in the parameters catalogue</a:t>
                      </a:r>
                    </a:p>
                  </a:txBody>
                  <a:tcPr marL="109728" marR="109728" marT="36576" marB="36576" anchor="ctr">
                    <a:solidFill>
                      <a:srgbClr val="EDE9DF"/>
                    </a:solidFill>
                  </a:tcPr>
                </a:tc>
                <a:tc>
                  <a:txBody>
                    <a:bodyPr wrap="square"/>
                    <a:lstStyle/>
                    <a:p>
                      <a:r>
                        <a:rPr sz="1000" b="0">
                          <a:solidFill>
                            <a:srgbClr val="3A3A3C"/>
                          </a:solidFill>
                          <a:latin typeface="Consolas"/>
                        </a:rPr>
                        <a:t>02-LIBRARIES\05-PARAMETERS</a:t>
                      </a:r>
                    </a:p>
                  </a:txBody>
                  <a:tcPr marL="109728" marR="109728" marT="36576" marB="36576" anchor="ctr">
                    <a:solidFill>
                      <a:srgbClr val="EDE9DF"/>
                    </a:solidFill>
                  </a:tcPr>
                </a:tc>
              </a:tr>
              <a:tr h="274320">
                <a:tc>
                  <a:txBody>
                    <a:bodyPr wrap="square"/>
                    <a:lstStyle/>
                    <a:p>
                      <a:r>
                        <a:rPr sz="1000" b="1">
                          <a:solidFill>
                            <a:srgbClr val="9A7B45"/>
                          </a:solidFill>
                          <a:latin typeface="Consolas"/>
                        </a:rPr>
                        <a:t>QS-03</a:t>
                      </a:r>
                    </a:p>
                  </a:txBody>
                  <a:tcPr marL="109728" marR="109728" marT="36576" marB="36576" anchor="ctr">
                    <a:solidFill>
                      <a:srgbClr val="FFFFFF"/>
                    </a:solidFill>
                  </a:tcPr>
                </a:tc>
                <a:tc>
                  <a:txBody>
                    <a:bodyPr wrap="square"/>
                    <a:lstStyle/>
                    <a:p>
                      <a:r>
                        <a:rPr sz="1000" b="0">
                          <a:solidFill>
                            <a:srgbClr val="14130F"/>
                          </a:solidFill>
                          <a:latin typeface="Inter"/>
                        </a:rPr>
                        <a:t>Quantity Surveying and Cost</a:t>
                      </a:r>
                    </a:p>
                  </a:txBody>
                  <a:tcPr marL="109728" marR="109728" marT="36576" marB="36576" anchor="ctr">
                    <a:solidFill>
                      <a:srgbClr val="FFFFF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FFFFFF"/>
                    </a:solidFill>
                  </a:tcPr>
                </a:tc>
              </a:tr>
              <a:tr h="274320">
                <a:tc>
                  <a:txBody>
                    <a:bodyPr wrap="square"/>
                    <a:lstStyle/>
                    <a:p>
                      <a:r>
                        <a:rPr sz="1000" b="1">
                          <a:solidFill>
                            <a:srgbClr val="9A7B45"/>
                          </a:solidFill>
                          <a:latin typeface="Consolas"/>
                        </a:rPr>
                        <a:t>SPC-01</a:t>
                      </a:r>
                    </a:p>
                  </a:txBody>
                  <a:tcPr marL="109728" marR="109728" marT="36576" marB="36576" anchor="ctr">
                    <a:solidFill>
                      <a:srgbClr val="EDE9DF"/>
                    </a:solidFill>
                  </a:tcPr>
                </a:tc>
                <a:tc>
                  <a:txBody>
                    <a:bodyPr wrap="square"/>
                    <a:lstStyle/>
                    <a:p>
                      <a:r>
                        <a:rPr sz="1000" b="0">
                          <a:solidFill>
                            <a:srgbClr val="14130F"/>
                          </a:solidFill>
                          <a:latin typeface="Inter"/>
                        </a:rPr>
                        <a:t>Specifications</a:t>
                      </a:r>
                    </a:p>
                  </a:txBody>
                  <a:tcPr marL="109728" marR="109728" marT="36576" marB="36576" anchor="ctr">
                    <a:solidFill>
                      <a:srgbClr val="EDE9DF"/>
                    </a:solidFill>
                  </a:tcPr>
                </a:tc>
                <a:tc>
                  <a:txBody>
                    <a:bodyPr wrap="square"/>
                    <a:lstStyle/>
                    <a:p>
                      <a:r>
                        <a:rPr sz="1000" b="0">
                          <a:solidFill>
                            <a:srgbClr val="14130F"/>
                          </a:solidFill>
                          <a:latin typeface="Inter"/>
                        </a:rPr>
                        <a:t>Start the next project specification from the master sections</a:t>
                      </a:r>
                    </a:p>
                  </a:txBody>
                  <a:tcPr marL="109728" marR="109728" marT="36576" marB="36576" anchor="ctr">
                    <a:solidFill>
                      <a:srgbClr val="EDE9DF"/>
                    </a:solidFill>
                  </a:tcPr>
                </a:tc>
                <a:tc>
                  <a:txBody>
                    <a:bodyPr wrap="square"/>
                    <a:lstStyle/>
                    <a:p>
                      <a:r>
                        <a:rPr sz="1000" b="0">
                          <a:solidFill>
                            <a:srgbClr val="3A3A3C"/>
                          </a:solidFill>
                          <a:latin typeface="Consolas"/>
                        </a:rPr>
                        <a:t>11-SPECIFICATIONS\01-MASTER-SPECS-BY-DIVISION</a:t>
                      </a:r>
                    </a:p>
                  </a:txBody>
                  <a:tcPr marL="109728" marR="109728" marT="36576" marB="36576" anchor="ctr">
                    <a:solidFill>
                      <a:srgbClr val="EDE9DF"/>
                    </a:solidFill>
                  </a:tcPr>
                </a:tc>
              </a:tr>
              <a:tr h="274320">
                <a:tc>
                  <a:txBody>
                    <a:bodyPr wrap="square"/>
                    <a:lstStyle/>
                    <a:p>
                      <a:r>
                        <a:rPr sz="1000" b="1">
                          <a:solidFill>
                            <a:srgbClr val="9A7B45"/>
                          </a:solidFill>
                          <a:latin typeface="Consolas"/>
                        </a:rPr>
                        <a:t>SPC-02</a:t>
                      </a:r>
                    </a:p>
                  </a:txBody>
                  <a:tcPr marL="109728" marR="109728" marT="36576" marB="36576" anchor="ctr">
                    <a:solidFill>
                      <a:srgbClr val="FFFFFF"/>
                    </a:solidFill>
                  </a:tcPr>
                </a:tc>
                <a:tc>
                  <a:txBody>
                    <a:bodyPr wrap="square"/>
                    <a:lstStyle/>
                    <a:p>
                      <a:r>
                        <a:rPr sz="1000" b="0">
                          <a:solidFill>
                            <a:srgbClr val="14130F"/>
                          </a:solidFill>
                          <a:latin typeface="Inter"/>
                        </a:rPr>
                        <a:t>Specifications</a:t>
                      </a:r>
                    </a:p>
                  </a:txBody>
                  <a:tcPr marL="109728" marR="109728" marT="36576" marB="36576" anchor="ctr">
                    <a:solidFill>
                      <a:srgbClr val="FFFFFF"/>
                    </a:solidFill>
                  </a:tcPr>
                </a:tc>
                <a:tc>
                  <a:txBody>
                    <a:bodyPr wrap="square"/>
                    <a:lstStyle/>
                    <a:p>
                      <a:r>
                        <a:rPr sz="1000" b="0">
                          <a:solidFill>
                            <a:srgbClr val="14130F"/>
                          </a:solidFill>
                          <a:latin typeface="Inter"/>
                        </a:rPr>
                        <a:t>Check a section with the specification checklist</a:t>
                      </a:r>
                    </a:p>
                  </a:txBody>
                  <a:tcPr marL="109728" marR="109728" marT="36576" marB="36576" anchor="ctr">
                    <a:solidFill>
                      <a:srgbClr val="FFFFFF"/>
                    </a:solidFill>
                  </a:tcPr>
                </a:tc>
                <a:tc>
                  <a:txBody>
                    <a:bodyPr wrap="square"/>
                    <a:lstStyle/>
                    <a:p>
                      <a:r>
                        <a:rPr sz="1000" b="0">
                          <a:solidFill>
                            <a:srgbClr val="3A3A3C"/>
                          </a:solidFill>
                          <a:latin typeface="Consolas"/>
                        </a:rPr>
                        <a:t>07-QA-QC\04-SPECIFICATIONS</a:t>
                      </a:r>
                    </a:p>
                  </a:txBody>
                  <a:tcPr marL="109728" marR="109728" marT="36576" marB="36576" anchor="ctr">
                    <a:solidFill>
                      <a:srgbClr val="FFFFFF"/>
                    </a:solidFill>
                  </a:tcPr>
                </a:tc>
              </a:tr>
            </a:tbl>
          </a:graphicData>
        </a:graphic>
      </p:graphicFrame>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APPENDIX</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to try, by department (4 of 4)</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Appendix</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62</a:t>
            </a:r>
          </a:p>
        </p:txBody>
      </p:sp>
      <p:graphicFrame>
        <p:nvGraphicFramePr>
          <p:cNvPr id="9" name="Table 8"/>
          <p:cNvGraphicFramePr>
            <a:graphicFrameLocks noGrp="1"/>
          </p:cNvGraphicFramePr>
          <p:nvPr/>
        </p:nvGraphicFramePr>
        <p:xfrm>
          <a:off x="548640" y="1554480"/>
          <a:ext cx="11094415" cy="3017520"/>
        </p:xfrm>
        <a:graphic>
          <a:graphicData uri="http://schemas.openxmlformats.org/drawingml/2006/table">
            <a:tbl>
              <a:tblPr firstRow="1" bandRow="1">
                <a:tableStyleId>{5C22544A-7EE6-4342-B048-85BDC9FD1C3A}</a:tableStyleId>
              </a:tblPr>
              <a:tblGrid>
                <a:gridCol w="960120"/>
                <a:gridCol w="2377440"/>
                <a:gridCol w="4937760"/>
                <a:gridCol w="2819095"/>
              </a:tblGrid>
              <a:tr h="274320">
                <a:tc>
                  <a:txBody>
                    <a:bodyPr wrap="square"/>
                    <a:lstStyle/>
                    <a:p>
                      <a:r>
                        <a:rPr sz="1100" b="1">
                          <a:solidFill>
                            <a:srgbClr val="FFFFFF"/>
                          </a:solidFill>
                          <a:latin typeface="Inter"/>
                        </a:rPr>
                        <a:t>No.</a:t>
                      </a:r>
                    </a:p>
                  </a:txBody>
                  <a:tcPr marL="109728" marR="109728" marT="36576" marB="36576" anchor="ctr">
                    <a:solidFill>
                      <a:srgbClr val="111113"/>
                    </a:solidFill>
                  </a:tcPr>
                </a:tc>
                <a:tc>
                  <a:txBody>
                    <a:bodyPr wrap="square"/>
                    <a:lstStyle/>
                    <a:p>
                      <a:r>
                        <a:rPr sz="1100" b="1">
                          <a:solidFill>
                            <a:srgbClr val="FFFFFF"/>
                          </a:solidFill>
                          <a:latin typeface="Inter"/>
                        </a:rPr>
                        <a:t>Department</a:t>
                      </a:r>
                    </a:p>
                  </a:txBody>
                  <a:tcPr marL="109728" marR="109728" marT="36576" marB="36576" anchor="ctr">
                    <a:solidFill>
                      <a:srgbClr val="111113"/>
                    </a:solidFill>
                  </a:tcPr>
                </a:tc>
                <a:tc>
                  <a:txBody>
                    <a:bodyPr wrap="square"/>
                    <a:lstStyle/>
                    <a:p>
                      <a:r>
                        <a:rPr sz="1100" b="1">
                          <a:solidFill>
                            <a:srgbClr val="FFFFFF"/>
                          </a:solidFill>
                          <a:latin typeface="Inter"/>
                        </a:rPr>
                        <a:t>Try this</a:t>
                      </a:r>
                    </a:p>
                  </a:txBody>
                  <a:tcPr marL="109728" marR="109728" marT="36576" marB="36576" anchor="ctr">
                    <a:solidFill>
                      <a:srgbClr val="111113"/>
                    </a:solidFill>
                  </a:tcPr>
                </a:tc>
                <a:tc>
                  <a:txBody>
                    <a:bodyPr wrap="square"/>
                    <a:lstStyle/>
                    <a:p>
                      <a:r>
                        <a:rPr sz="1100" b="1">
                          <a:solidFill>
                            <a:srgbClr val="FFFFFF"/>
                          </a:solidFill>
                          <a:latin typeface="Inter"/>
                        </a:rPr>
                        <a:t>Where</a:t>
                      </a:r>
                    </a:p>
                  </a:txBody>
                  <a:tcPr marL="109728" marR="109728" marT="36576" marB="36576" anchor="ctr">
                    <a:solidFill>
                      <a:srgbClr val="111113"/>
                    </a:solidFill>
                  </a:tcPr>
                </a:tc>
              </a:tr>
              <a:tr h="274320">
                <a:tc>
                  <a:txBody>
                    <a:bodyPr wrap="square"/>
                    <a:lstStyle/>
                    <a:p>
                      <a:r>
                        <a:rPr sz="1000" b="1">
                          <a:solidFill>
                            <a:srgbClr val="9A7B45"/>
                          </a:solidFill>
                          <a:latin typeface="Consolas"/>
                        </a:rPr>
                        <a:t>SPC-03</a:t>
                      </a:r>
                    </a:p>
                  </a:txBody>
                  <a:tcPr marL="109728" marR="109728" marT="36576" marB="36576" anchor="ctr">
                    <a:solidFill>
                      <a:srgbClr val="FFFFFF"/>
                    </a:solidFill>
                  </a:tcPr>
                </a:tc>
                <a:tc>
                  <a:txBody>
                    <a:bodyPr wrap="square"/>
                    <a:lstStyle/>
                    <a:p>
                      <a:r>
                        <a:rPr sz="1000" b="0">
                          <a:solidFill>
                            <a:srgbClr val="14130F"/>
                          </a:solidFill>
                          <a:latin typeface="Inter"/>
                        </a:rPr>
                        <a:t>Specifications</a:t>
                      </a:r>
                    </a:p>
                  </a:txBody>
                  <a:tcPr marL="109728" marR="109728" marT="36576" marB="36576" anchor="ctr">
                    <a:solidFill>
                      <a:srgbClr val="FFFFF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FFFFF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FFFFFF"/>
                    </a:solidFill>
                  </a:tcPr>
                </a:tc>
              </a:tr>
              <a:tr h="274320">
                <a:tc>
                  <a:txBody>
                    <a:bodyPr wrap="square"/>
                    <a:lstStyle/>
                    <a:p>
                      <a:r>
                        <a:rPr sz="1000" b="1">
                          <a:solidFill>
                            <a:srgbClr val="9A7B45"/>
                          </a:solidFill>
                          <a:latin typeface="Consolas"/>
                        </a:rPr>
                        <a:t>SUS-01</a:t>
                      </a:r>
                    </a:p>
                  </a:txBody>
                  <a:tcPr marL="109728" marR="109728" marT="36576" marB="36576" anchor="ctr">
                    <a:solidFill>
                      <a:srgbClr val="EDE9DF"/>
                    </a:solidFill>
                  </a:tcPr>
                </a:tc>
                <a:tc>
                  <a:txBody>
                    <a:bodyPr wrap="square"/>
                    <a:lstStyle/>
                    <a:p>
                      <a:r>
                        <a:rPr sz="1000" b="0">
                          <a:solidFill>
                            <a:srgbClr val="14130F"/>
                          </a:solidFill>
                          <a:latin typeface="Inter"/>
                        </a:rPr>
                        <a:t>Sustainability</a:t>
                      </a:r>
                    </a:p>
                  </a:txBody>
                  <a:tcPr marL="109728" marR="109728" marT="36576" marB="36576" anchor="ctr">
                    <a:solidFill>
                      <a:srgbClr val="EDE9DF"/>
                    </a:solidFill>
                  </a:tcPr>
                </a:tc>
                <a:tc>
                  <a:txBody>
                    <a:bodyPr wrap="square"/>
                    <a:lstStyle/>
                    <a:p>
                      <a:r>
                        <a:rPr sz="1000" b="0">
                          <a:solidFill>
                            <a:srgbClr val="14130F"/>
                          </a:solidFill>
                          <a:latin typeface="Inter"/>
                        </a:rPr>
                        <a:t>Use the sustainability checklist on a live project</a:t>
                      </a:r>
                    </a:p>
                  </a:txBody>
                  <a:tcPr marL="109728" marR="109728" marT="36576" marB="36576" anchor="ctr">
                    <a:solidFill>
                      <a:srgbClr val="EDE9DF"/>
                    </a:solidFill>
                  </a:tcPr>
                </a:tc>
                <a:tc>
                  <a:txBody>
                    <a:bodyPr wrap="square"/>
                    <a:lstStyle/>
                    <a:p>
                      <a:r>
                        <a:rPr sz="1000" b="0">
                          <a:solidFill>
                            <a:srgbClr val="3A3A3C"/>
                          </a:solidFill>
                          <a:latin typeface="Consolas"/>
                        </a:rPr>
                        <a:t>07-QA-QC\05-SUSTAINABILITY</a:t>
                      </a:r>
                    </a:p>
                  </a:txBody>
                  <a:tcPr marL="109728" marR="109728" marT="36576" marB="36576" anchor="ctr">
                    <a:solidFill>
                      <a:srgbClr val="EDE9DF"/>
                    </a:solidFill>
                  </a:tcPr>
                </a:tc>
              </a:tr>
              <a:tr h="274320">
                <a:tc>
                  <a:txBody>
                    <a:bodyPr wrap="square"/>
                    <a:lstStyle/>
                    <a:p>
                      <a:r>
                        <a:rPr sz="1000" b="1">
                          <a:solidFill>
                            <a:srgbClr val="9A7B45"/>
                          </a:solidFill>
                          <a:latin typeface="Consolas"/>
                        </a:rPr>
                        <a:t>SUS-02</a:t>
                      </a:r>
                    </a:p>
                  </a:txBody>
                  <a:tcPr marL="109728" marR="109728" marT="36576" marB="36576" anchor="ctr">
                    <a:solidFill>
                      <a:srgbClr val="FFFFFF"/>
                    </a:solidFill>
                  </a:tcPr>
                </a:tc>
                <a:tc>
                  <a:txBody>
                    <a:bodyPr wrap="square"/>
                    <a:lstStyle/>
                    <a:p>
                      <a:r>
                        <a:rPr sz="1000" b="0">
                          <a:solidFill>
                            <a:srgbClr val="14130F"/>
                          </a:solidFill>
                          <a:latin typeface="Inter"/>
                        </a:rPr>
                        <a:t>Sustainability</a:t>
                      </a:r>
                    </a:p>
                  </a:txBody>
                  <a:tcPr marL="109728" marR="109728" marT="36576" marB="36576" anchor="ctr">
                    <a:solidFill>
                      <a:srgbClr val="FFFFFF"/>
                    </a:solidFill>
                  </a:tcPr>
                </a:tc>
                <a:tc>
                  <a:txBody>
                    <a:bodyPr wrap="square"/>
                    <a:lstStyle/>
                    <a:p>
                      <a:r>
                        <a:rPr sz="1000" b="0">
                          <a:solidFill>
                            <a:srgbClr val="14130F"/>
                          </a:solidFill>
                          <a:latin typeface="Inter"/>
                        </a:rPr>
                        <a:t>Read BBM-STD-81 Analysis and sustainability</a:t>
                      </a:r>
                    </a:p>
                  </a:txBody>
                  <a:tcPr marL="109728" marR="109728" marT="36576" marB="36576" anchor="ctr">
                    <a:solidFill>
                      <a:srgbClr val="FFFFFF"/>
                    </a:solidFill>
                  </a:tcPr>
                </a:tc>
                <a:tc>
                  <a:txBody>
                    <a:bodyPr wrap="square"/>
                    <a:lstStyle/>
                    <a:p>
                      <a:r>
                        <a:rPr sz="1000" b="0">
                          <a:solidFill>
                            <a:srgbClr val="3A3A3C"/>
                          </a:solidFill>
                          <a:latin typeface="Consolas"/>
                        </a:rPr>
                        <a:t>04-DOCUMENTS</a:t>
                      </a:r>
                    </a:p>
                  </a:txBody>
                  <a:tcPr marL="109728" marR="109728" marT="36576" marB="36576" anchor="ctr">
                    <a:solidFill>
                      <a:srgbClr val="FFFFFF"/>
                    </a:solidFill>
                  </a:tcPr>
                </a:tc>
              </a:tr>
              <a:tr h="274320">
                <a:tc>
                  <a:txBody>
                    <a:bodyPr wrap="square"/>
                    <a:lstStyle/>
                    <a:p>
                      <a:r>
                        <a:rPr sz="1000" b="1">
                          <a:solidFill>
                            <a:srgbClr val="9A7B45"/>
                          </a:solidFill>
                          <a:latin typeface="Consolas"/>
                        </a:rPr>
                        <a:t>SUS-03</a:t>
                      </a:r>
                    </a:p>
                  </a:txBody>
                  <a:tcPr marL="109728" marR="109728" marT="36576" marB="36576" anchor="ctr">
                    <a:solidFill>
                      <a:srgbClr val="EDE9DF"/>
                    </a:solidFill>
                  </a:tcPr>
                </a:tc>
                <a:tc>
                  <a:txBody>
                    <a:bodyPr wrap="square"/>
                    <a:lstStyle/>
                    <a:p>
                      <a:r>
                        <a:rPr sz="1000" b="0">
                          <a:solidFill>
                            <a:srgbClr val="14130F"/>
                          </a:solidFill>
                          <a:latin typeface="Inter"/>
                        </a:rPr>
                        <a:t>Sustainability</a:t>
                      </a:r>
                    </a:p>
                  </a:txBody>
                  <a:tcPr marL="109728" marR="109728" marT="36576" marB="36576" anchor="ctr">
                    <a:solidFill>
                      <a:srgbClr val="EDE9DF"/>
                    </a:solidFill>
                  </a:tcPr>
                </a:tc>
                <a:tc>
                  <a:txBody>
                    <a:bodyPr wrap="square"/>
                    <a:lstStyle/>
                    <a:p>
                      <a:r>
                        <a:rPr sz="1000" b="0">
                          <a:solidFill>
                            <a:srgbClr val="14130F"/>
                          </a:solidFill>
                          <a:latin typeface="Inter"/>
                        </a:rPr>
                        <a:t>Use the BABOOM ribbon when it reaches your PC (coming)</a:t>
                      </a:r>
                    </a:p>
                  </a:txBody>
                  <a:tcPr marL="109728" marR="109728" marT="36576" marB="36576" anchor="ctr">
                    <a:solidFill>
                      <a:srgbClr val="EDE9DF"/>
                    </a:solidFill>
                  </a:tcPr>
                </a:tc>
                <a:tc>
                  <a:txBody>
                    <a:bodyPr wrap="square"/>
                    <a:lstStyle/>
                    <a:p>
                      <a:r>
                        <a:rPr sz="1000" b="0">
                          <a:solidFill>
                            <a:srgbClr val="3A3A3C"/>
                          </a:solidFill>
                          <a:latin typeface="Consolas"/>
                        </a:rPr>
                        <a:t>BABOOM Tools / BABOOM Engineering tab in Revit</a:t>
                      </a:r>
                    </a:p>
                  </a:txBody>
                  <a:tcPr marL="109728" marR="109728" marT="36576" marB="36576" anchor="ctr">
                    <a:solidFill>
                      <a:srgbClr val="EDE9DF"/>
                    </a:solidFill>
                  </a:tcPr>
                </a:tc>
              </a:tr>
              <a:tr h="274320">
                <a:tc>
                  <a:txBody>
                    <a:bodyPr wrap="square"/>
                    <a:lstStyle/>
                    <a:p>
                      <a:r>
                        <a:rPr sz="1000" b="1">
                          <a:solidFill>
                            <a:srgbClr val="9A7B45"/>
                          </a:solidFill>
                          <a:latin typeface="Consolas"/>
                        </a:rPr>
                        <a:t>DC-01</a:t>
                      </a:r>
                    </a:p>
                  </a:txBody>
                  <a:tcPr marL="109728" marR="109728" marT="36576" marB="36576" anchor="ctr">
                    <a:solidFill>
                      <a:srgbClr val="FFFFFF"/>
                    </a:solidFill>
                  </a:tcPr>
                </a:tc>
                <a:tc>
                  <a:txBody>
                    <a:bodyPr wrap="square"/>
                    <a:lstStyle/>
                    <a:p>
                      <a:r>
                        <a:rPr sz="1000" b="0">
                          <a:solidFill>
                            <a:srgbClr val="14130F"/>
                          </a:solidFill>
                          <a:latin typeface="Inter"/>
                        </a:rPr>
                        <a:t>Document Control and Admin</a:t>
                      </a:r>
                    </a:p>
                  </a:txBody>
                  <a:tcPr marL="109728" marR="109728" marT="36576" marB="36576" anchor="ctr">
                    <a:solidFill>
                      <a:srgbClr val="FFFFFF"/>
                    </a:solidFill>
                  </a:tcPr>
                </a:tc>
                <a:tc>
                  <a:txBody>
                    <a:bodyPr wrap="square"/>
                    <a:lstStyle/>
                    <a:p>
                      <a:r>
                        <a:rPr sz="1000" b="0">
                          <a:solidFill>
                            <a:srgbClr val="14130F"/>
                          </a:solidFill>
                          <a:latin typeface="Inter"/>
                        </a:rPr>
                        <a:t>Use the office transmittal form on the next issue</a:t>
                      </a:r>
                    </a:p>
                  </a:txBody>
                  <a:tcPr marL="109728" marR="109728" marT="36576" marB="36576" anchor="ctr">
                    <a:solidFill>
                      <a:srgbClr val="FFFFFF"/>
                    </a:solidFill>
                  </a:tcPr>
                </a:tc>
                <a:tc>
                  <a:txBody>
                    <a:bodyPr wrap="square"/>
                    <a:lstStyle/>
                    <a:p>
                      <a:r>
                        <a:rPr sz="1000" b="0">
                          <a:solidFill>
                            <a:srgbClr val="3A3A3C"/>
                          </a:solidFill>
                          <a:latin typeface="Consolas"/>
                        </a:rPr>
                        <a:t>01-TEMPLATES\04-DOCUMENT-CONTROL</a:t>
                      </a:r>
                    </a:p>
                  </a:txBody>
                  <a:tcPr marL="109728" marR="109728" marT="36576" marB="36576" anchor="ctr">
                    <a:solidFill>
                      <a:srgbClr val="FFFFFF"/>
                    </a:solidFill>
                  </a:tcPr>
                </a:tc>
              </a:tr>
              <a:tr h="274320">
                <a:tc>
                  <a:txBody>
                    <a:bodyPr wrap="square"/>
                    <a:lstStyle/>
                    <a:p>
                      <a:r>
                        <a:rPr sz="1000" b="1">
                          <a:solidFill>
                            <a:srgbClr val="9A7B45"/>
                          </a:solidFill>
                          <a:latin typeface="Consolas"/>
                        </a:rPr>
                        <a:t>DC-02</a:t>
                      </a:r>
                    </a:p>
                  </a:txBody>
                  <a:tcPr marL="109728" marR="109728" marT="36576" marB="36576" anchor="ctr">
                    <a:solidFill>
                      <a:srgbClr val="EDE9DF"/>
                    </a:solidFill>
                  </a:tcPr>
                </a:tc>
                <a:tc>
                  <a:txBody>
                    <a:bodyPr wrap="square"/>
                    <a:lstStyle/>
                    <a:p>
                      <a:r>
                        <a:rPr sz="1000" b="0">
                          <a:solidFill>
                            <a:srgbClr val="14130F"/>
                          </a:solidFill>
                          <a:latin typeface="Inter"/>
                        </a:rPr>
                        <a:t>Document Control and Admin</a:t>
                      </a:r>
                    </a:p>
                  </a:txBody>
                  <a:tcPr marL="109728" marR="109728" marT="36576" marB="36576" anchor="ctr">
                    <a:solidFill>
                      <a:srgbClr val="EDE9DF"/>
                    </a:solidFill>
                  </a:tcPr>
                </a:tc>
                <a:tc>
                  <a:txBody>
                    <a:bodyPr wrap="square"/>
                    <a:lstStyle/>
                    <a:p>
                      <a:r>
                        <a:rPr sz="1000" b="0">
                          <a:solidFill>
                            <a:srgbClr val="14130F"/>
                          </a:solidFill>
                          <a:latin typeface="Inter"/>
                        </a:rPr>
                        <a:t>Check one register with the document control checklist</a:t>
                      </a:r>
                    </a:p>
                  </a:txBody>
                  <a:tcPr marL="109728" marR="109728" marT="36576" marB="36576" anchor="ctr">
                    <a:solidFill>
                      <a:srgbClr val="EDE9DF"/>
                    </a:solidFill>
                  </a:tcPr>
                </a:tc>
                <a:tc>
                  <a:txBody>
                    <a:bodyPr wrap="square"/>
                    <a:lstStyle/>
                    <a:p>
                      <a:r>
                        <a:rPr sz="1000" b="0">
                          <a:solidFill>
                            <a:srgbClr val="3A3A3C"/>
                          </a:solidFill>
                          <a:latin typeface="Consolas"/>
                        </a:rPr>
                        <a:t>07-QA-QC\08-DOCUMENT-CONTROL</a:t>
                      </a:r>
                    </a:p>
                  </a:txBody>
                  <a:tcPr marL="109728" marR="109728" marT="36576" marB="36576" anchor="ctr">
                    <a:solidFill>
                      <a:srgbClr val="EDE9DF"/>
                    </a:solidFill>
                  </a:tcPr>
                </a:tc>
              </a:tr>
              <a:tr h="274320">
                <a:tc>
                  <a:txBody>
                    <a:bodyPr wrap="square"/>
                    <a:lstStyle/>
                    <a:p>
                      <a:r>
                        <a:rPr sz="1000" b="1">
                          <a:solidFill>
                            <a:srgbClr val="9A7B45"/>
                          </a:solidFill>
                          <a:latin typeface="Consolas"/>
                        </a:rPr>
                        <a:t>DC-03</a:t>
                      </a:r>
                    </a:p>
                  </a:txBody>
                  <a:tcPr marL="109728" marR="109728" marT="36576" marB="36576" anchor="ctr">
                    <a:solidFill>
                      <a:srgbClr val="FFFFFF"/>
                    </a:solidFill>
                  </a:tcPr>
                </a:tc>
                <a:tc>
                  <a:txBody>
                    <a:bodyPr wrap="square"/>
                    <a:lstStyle/>
                    <a:p>
                      <a:r>
                        <a:rPr sz="1000" b="0">
                          <a:solidFill>
                            <a:srgbClr val="14130F"/>
                          </a:solidFill>
                          <a:latin typeface="Inter"/>
                        </a:rPr>
                        <a:t>Document Control and Admin</a:t>
                      </a:r>
                    </a:p>
                  </a:txBody>
                  <a:tcPr marL="109728" marR="109728" marT="36576" marB="36576" anchor="ctr">
                    <a:solidFill>
                      <a:srgbClr val="FFFFFF"/>
                    </a:solidFill>
                  </a:tcPr>
                </a:tc>
                <a:tc>
                  <a:txBody>
                    <a:bodyPr wrap="square"/>
                    <a:lstStyle/>
                    <a:p>
                      <a:r>
                        <a:rPr sz="1000" b="0">
                          <a:solidFill>
                            <a:srgbClr val="14130F"/>
                          </a:solidFill>
                          <a:latin typeface="Inter"/>
                        </a:rPr>
                        <a:t>Run one project on the drawing register and transmittal tracker</a:t>
                      </a:r>
                    </a:p>
                  </a:txBody>
                  <a:tcPr marL="109728" marR="109728" marT="36576" marB="36576" anchor="ctr">
                    <a:solidFill>
                      <a:srgbClr val="FFFFFF"/>
                    </a:solidFill>
                  </a:tcPr>
                </a:tc>
                <a:tc>
                  <a:txBody>
                    <a:bodyPr wrap="square"/>
                    <a:lstStyle/>
                    <a:p>
                      <a:r>
                        <a:rPr sz="1000" b="0">
                          <a:solidFill>
                            <a:srgbClr val="3A3A3C"/>
                          </a:solidFill>
                          <a:latin typeface="Consolas"/>
                        </a:rPr>
                        <a:t>04-DOCUMENT-CONTROL\03-TRACKERS</a:t>
                      </a:r>
                    </a:p>
                  </a:txBody>
                  <a:tcPr marL="109728" marR="109728" marT="36576" marB="36576" anchor="ctr">
                    <a:solidFill>
                      <a:srgbClr val="FFFFFF"/>
                    </a:solidFill>
                  </a:tcPr>
                </a:tc>
              </a:tr>
              <a:tr h="274320">
                <a:tc>
                  <a:txBody>
                    <a:bodyPr wrap="square"/>
                    <a:lstStyle/>
                    <a:p>
                      <a:r>
                        <a:rPr sz="1000" b="1">
                          <a:solidFill>
                            <a:srgbClr val="9A7B45"/>
                          </a:solidFill>
                          <a:latin typeface="Consolas"/>
                        </a:rPr>
                        <a:t>SITE-01</a:t>
                      </a:r>
                    </a:p>
                  </a:txBody>
                  <a:tcPr marL="109728" marR="109728" marT="36576" marB="36576" anchor="ctr">
                    <a:solidFill>
                      <a:srgbClr val="EDE9DF"/>
                    </a:solidFill>
                  </a:tcPr>
                </a:tc>
                <a:tc>
                  <a:txBody>
                    <a:bodyPr wrap="square"/>
                    <a:lstStyle/>
                    <a:p>
                      <a:r>
                        <a:rPr sz="1000" b="0">
                          <a:solidFill>
                            <a:srgbClr val="14130F"/>
                          </a:solidFill>
                          <a:latin typeface="Inter"/>
                        </a:rPr>
                        <a:t>Site Supervision</a:t>
                      </a:r>
                    </a:p>
                  </a:txBody>
                  <a:tcPr marL="109728" marR="109728" marT="36576" marB="36576" anchor="ctr">
                    <a:solidFill>
                      <a:srgbClr val="EDE9DF"/>
                    </a:solidFill>
                  </a:tcPr>
                </a:tc>
                <a:tc>
                  <a:txBody>
                    <a:bodyPr wrap="square"/>
                    <a:lstStyle/>
                    <a:p>
                      <a:r>
                        <a:rPr sz="1000" b="0">
                          <a:solidFill>
                            <a:srgbClr val="14130F"/>
                          </a:solidFill>
                          <a:latin typeface="Inter"/>
                        </a:rPr>
                        <a:t>Use the inspection request and NCR forms on site</a:t>
                      </a:r>
                    </a:p>
                  </a:txBody>
                  <a:tcPr marL="109728" marR="109728" marT="36576" marB="36576" anchor="ctr">
                    <a:solidFill>
                      <a:srgbClr val="EDE9DF"/>
                    </a:solidFill>
                  </a:tcPr>
                </a:tc>
                <a:tc>
                  <a:txBody>
                    <a:bodyPr wrap="square"/>
                    <a:lstStyle/>
                    <a:p>
                      <a:r>
                        <a:rPr sz="1000" b="0">
                          <a:solidFill>
                            <a:srgbClr val="3A3A3C"/>
                          </a:solidFill>
                          <a:latin typeface="Consolas"/>
                        </a:rPr>
                        <a:t>04-DOCUMENT-CONTROL\02-SUPERVISION-FORMS</a:t>
                      </a:r>
                    </a:p>
                  </a:txBody>
                  <a:tcPr marL="109728" marR="109728" marT="36576" marB="36576" anchor="ctr">
                    <a:solidFill>
                      <a:srgbClr val="EDE9DF"/>
                    </a:solidFill>
                  </a:tcPr>
                </a:tc>
              </a:tr>
              <a:tr h="274320">
                <a:tc>
                  <a:txBody>
                    <a:bodyPr wrap="square"/>
                    <a:lstStyle/>
                    <a:p>
                      <a:r>
                        <a:rPr sz="1000" b="1">
                          <a:solidFill>
                            <a:srgbClr val="9A7B45"/>
                          </a:solidFill>
                          <a:latin typeface="Consolas"/>
                        </a:rPr>
                        <a:t>SITE-02</a:t>
                      </a:r>
                    </a:p>
                  </a:txBody>
                  <a:tcPr marL="109728" marR="109728" marT="36576" marB="36576" anchor="ctr">
                    <a:solidFill>
                      <a:srgbClr val="FFFFFF"/>
                    </a:solidFill>
                  </a:tcPr>
                </a:tc>
                <a:tc>
                  <a:txBody>
                    <a:bodyPr wrap="square"/>
                    <a:lstStyle/>
                    <a:p>
                      <a:r>
                        <a:rPr sz="1000" b="0">
                          <a:solidFill>
                            <a:srgbClr val="14130F"/>
                          </a:solidFill>
                          <a:latin typeface="Inter"/>
                        </a:rPr>
                        <a:t>Site Supervision</a:t>
                      </a:r>
                    </a:p>
                  </a:txBody>
                  <a:tcPr marL="109728" marR="109728" marT="36576" marB="36576" anchor="ctr">
                    <a:solidFill>
                      <a:srgbClr val="FFFFFF"/>
                    </a:solidFill>
                  </a:tcPr>
                </a:tc>
                <a:tc>
                  <a:txBody>
                    <a:bodyPr wrap="square"/>
                    <a:lstStyle/>
                    <a:p>
                      <a:r>
                        <a:rPr sz="1000" b="0">
                          <a:solidFill>
                            <a:srgbClr val="14130F"/>
                          </a:solidFill>
                          <a:latin typeface="Inter"/>
                        </a:rPr>
                        <a:t>Use the inspections sheet of the site supervision checklist</a:t>
                      </a:r>
                    </a:p>
                  </a:txBody>
                  <a:tcPr marL="109728" marR="109728" marT="36576" marB="36576" anchor="ctr">
                    <a:solidFill>
                      <a:srgbClr val="FFFFFF"/>
                    </a:solidFill>
                  </a:tcPr>
                </a:tc>
                <a:tc>
                  <a:txBody>
                    <a:bodyPr wrap="square"/>
                    <a:lstStyle/>
                    <a:p>
                      <a:r>
                        <a:rPr sz="1000" b="0">
                          <a:solidFill>
                            <a:srgbClr val="3A3A3C"/>
                          </a:solidFill>
                          <a:latin typeface="Consolas"/>
                        </a:rPr>
                        <a:t>07-QA-QC\07-SUPERVISION</a:t>
                      </a:r>
                    </a:p>
                  </a:txBody>
                  <a:tcPr marL="109728" marR="109728" marT="36576" marB="36576" anchor="ctr">
                    <a:solidFill>
                      <a:srgbClr val="FFFFFF"/>
                    </a:solidFill>
                  </a:tcPr>
                </a:tc>
              </a:tr>
              <a:tr h="274320">
                <a:tc>
                  <a:txBody>
                    <a:bodyPr wrap="square"/>
                    <a:lstStyle/>
                    <a:p>
                      <a:r>
                        <a:rPr sz="1000" b="1">
                          <a:solidFill>
                            <a:srgbClr val="9A7B45"/>
                          </a:solidFill>
                          <a:latin typeface="Consolas"/>
                        </a:rPr>
                        <a:t>SITE-03</a:t>
                      </a:r>
                    </a:p>
                  </a:txBody>
                  <a:tcPr marL="109728" marR="109728" marT="36576" marB="36576" anchor="ctr">
                    <a:solidFill>
                      <a:srgbClr val="EDE9DF"/>
                    </a:solidFill>
                  </a:tcPr>
                </a:tc>
                <a:tc>
                  <a:txBody>
                    <a:bodyPr wrap="square"/>
                    <a:lstStyle/>
                    <a:p>
                      <a:r>
                        <a:rPr sz="1000" b="0">
                          <a:solidFill>
                            <a:srgbClr val="14130F"/>
                          </a:solidFill>
                          <a:latin typeface="Inter"/>
                        </a:rPr>
                        <a:t>Site Supervision</a:t>
                      </a:r>
                    </a:p>
                  </a:txBody>
                  <a:tcPr marL="109728" marR="109728" marT="36576" marB="36576" anchor="ctr">
                    <a:solidFill>
                      <a:srgbClr val="EDE9DF"/>
                    </a:solidFill>
                  </a:tcPr>
                </a:tc>
                <a:tc>
                  <a:txBody>
                    <a:bodyPr wrap="square"/>
                    <a:lstStyle/>
                    <a:p>
                      <a:r>
                        <a:rPr sz="1000" b="0">
                          <a:solidFill>
                            <a:srgbClr val="14130F"/>
                          </a:solidFill>
                          <a:latin typeface="Inter"/>
                        </a:rPr>
                        <a:t>Log inspections and NCRs in the office trackers</a:t>
                      </a:r>
                    </a:p>
                  </a:txBody>
                  <a:tcPr marL="109728" marR="109728" marT="36576" marB="36576" anchor="ctr">
                    <a:solidFill>
                      <a:srgbClr val="EDE9DF"/>
                    </a:solidFill>
                  </a:tcPr>
                </a:tc>
                <a:tc>
                  <a:txBody>
                    <a:bodyPr wrap="square"/>
                    <a:lstStyle/>
                    <a:p>
                      <a:r>
                        <a:rPr sz="1000" b="0">
                          <a:solidFill>
                            <a:srgbClr val="3A3A3C"/>
                          </a:solidFill>
                          <a:latin typeface="Consolas"/>
                        </a:rPr>
                        <a:t>04-DOCUMENT-CONTROL\03-TRACKERS</a:t>
                      </a:r>
                    </a:p>
                  </a:txBody>
                  <a:tcPr marL="109728" marR="109728" marT="36576" marB="36576" anchor="ctr">
                    <a:solidFill>
                      <a:srgbClr val="EDE9DF"/>
                    </a:solidFill>
                  </a:tcPr>
                </a:tc>
              </a:tr>
            </a:tbl>
          </a:graphicData>
        </a:graphic>
      </p:graphicFrame>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POTENTIAL  ·  WHAT WE CAN DO NEXT  ·  1 of 5</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The ribbon, next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Potential</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63</a:t>
            </a:r>
          </a:p>
        </p:txBody>
      </p:sp>
      <p:sp>
        <p:nvSpPr>
          <p:cNvPr id="9" name="TextBox 8"/>
          <p:cNvSpPr txBox="1"/>
          <p:nvPr/>
        </p:nvSpPr>
        <p:spPr>
          <a:xfrm>
            <a:off x="548640" y="1508760"/>
            <a:ext cx="11094415" cy="365760"/>
          </a:xfrm>
          <a:prstGeom prst="rect">
            <a:avLst/>
          </a:prstGeom>
          <a:noFill/>
        </p:spPr>
        <p:txBody>
          <a:bodyPr wrap="square" lIns="0" rIns="0" tIns="0" bIns="0" anchor="t">
            <a:spAutoFit/>
          </a:bodyPr>
          <a:lstStyle/>
          <a:p>
            <a:pPr algn="l"/>
            <a:r>
              <a:rPr sz="1500" b="0">
                <a:solidFill>
                  <a:srgbClr val="111113"/>
                </a:solidFill>
                <a:latin typeface="Inter"/>
              </a:rPr>
              <a:t>22 tools that none of the studied Revit tabs have, and 25 new buttons from the same study.</a:t>
            </a:r>
          </a:p>
        </p:txBody>
      </p:sp>
      <p:sp>
        <p:nvSpPr>
          <p:cNvPr id="10" name="Rectangle 9"/>
          <p:cNvSpPr/>
          <p:nvPr/>
        </p:nvSpPr>
        <p:spPr>
          <a:xfrm>
            <a:off x="548640" y="2148839"/>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103120"/>
            <a:ext cx="5486400" cy="365760"/>
          </a:xfrm>
          <a:prstGeom prst="rect">
            <a:avLst/>
          </a:prstGeom>
          <a:noFill/>
        </p:spPr>
        <p:txBody>
          <a:bodyPr wrap="square" lIns="0" rIns="0" tIns="0" bIns="0" anchor="t">
            <a:spAutoFit/>
          </a:bodyPr>
          <a:lstStyle/>
          <a:p>
            <a:pPr algn="l"/>
            <a:r>
              <a:rPr sz="1700" b="1">
                <a:solidFill>
                  <a:srgbClr val="14130F"/>
                </a:solidFill>
                <a:latin typeface="Inter"/>
              </a:rPr>
              <a:t>Batch run on many models</a:t>
            </a:r>
          </a:p>
        </p:txBody>
      </p:sp>
      <p:sp>
        <p:nvSpPr>
          <p:cNvPr id="12" name="TextBox 11"/>
          <p:cNvSpPr txBox="1"/>
          <p:nvPr/>
        </p:nvSpPr>
        <p:spPr>
          <a:xfrm>
            <a:off x="777240" y="2450591"/>
            <a:ext cx="5486400" cy="320040"/>
          </a:xfrm>
          <a:prstGeom prst="rect">
            <a:avLst/>
          </a:prstGeom>
          <a:noFill/>
        </p:spPr>
        <p:txBody>
          <a:bodyPr wrap="square" lIns="0" rIns="0" tIns="0" bIns="0" anchor="t">
            <a:spAutoFit/>
          </a:bodyPr>
          <a:lstStyle/>
          <a:p>
            <a:pPr algn="l"/>
            <a:r>
              <a:rPr sz="1300" b="0">
                <a:solidFill>
                  <a:srgbClr val="111113"/>
                </a:solidFill>
                <a:latin typeface="Inter"/>
              </a:rPr>
              <a:t>checks, exports, purges and upgrades across a project folder</a:t>
            </a:r>
          </a:p>
        </p:txBody>
      </p:sp>
      <p:sp>
        <p:nvSpPr>
          <p:cNvPr id="13" name="TextBox 12"/>
          <p:cNvSpPr txBox="1"/>
          <p:nvPr/>
        </p:nvSpPr>
        <p:spPr>
          <a:xfrm>
            <a:off x="777240" y="2724912"/>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opening each model by hand</a:t>
            </a:r>
          </a:p>
        </p:txBody>
      </p:sp>
      <p:sp>
        <p:nvSpPr>
          <p:cNvPr id="14" name="Rectangle 13"/>
          <p:cNvSpPr/>
          <p:nvPr/>
        </p:nvSpPr>
        <p:spPr>
          <a:xfrm>
            <a:off x="548640" y="3136391"/>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090672"/>
            <a:ext cx="5486400" cy="365760"/>
          </a:xfrm>
          <a:prstGeom prst="rect">
            <a:avLst/>
          </a:prstGeom>
          <a:noFill/>
        </p:spPr>
        <p:txBody>
          <a:bodyPr wrap="square" lIns="0" rIns="0" tIns="0" bIns="0" anchor="t">
            <a:spAutoFit/>
          </a:bodyPr>
          <a:lstStyle/>
          <a:p>
            <a:pPr algn="l"/>
            <a:r>
              <a:rPr sz="1700" b="1">
                <a:solidFill>
                  <a:srgbClr val="14130F"/>
                </a:solidFill>
                <a:latin typeface="Inter"/>
              </a:rPr>
              <a:t>Model compare</a:t>
            </a:r>
          </a:p>
        </p:txBody>
      </p:sp>
      <p:sp>
        <p:nvSpPr>
          <p:cNvPr id="16" name="TextBox 15"/>
          <p:cNvSpPr txBox="1"/>
          <p:nvPr/>
        </p:nvSpPr>
        <p:spPr>
          <a:xfrm>
            <a:off x="777240" y="3438144"/>
            <a:ext cx="5486400" cy="320040"/>
          </a:xfrm>
          <a:prstGeom prst="rect">
            <a:avLst/>
          </a:prstGeom>
          <a:noFill/>
        </p:spPr>
        <p:txBody>
          <a:bodyPr wrap="square" lIns="0" rIns="0" tIns="0" bIns="0" anchor="t">
            <a:spAutoFit/>
          </a:bodyPr>
          <a:lstStyle/>
          <a:p>
            <a:pPr algn="l"/>
            <a:r>
              <a:rPr sz="1300" b="0">
                <a:solidFill>
                  <a:srgbClr val="111113"/>
                </a:solidFill>
                <a:latin typeface="Inter"/>
              </a:rPr>
              <a:t>what was added, deleted or changed between two issues</a:t>
            </a:r>
          </a:p>
        </p:txBody>
      </p:sp>
      <p:sp>
        <p:nvSpPr>
          <p:cNvPr id="17" name="TextBox 16"/>
          <p:cNvSpPr txBox="1"/>
          <p:nvPr/>
        </p:nvSpPr>
        <p:spPr>
          <a:xfrm>
            <a:off x="777240" y="3712463"/>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checking changes by eye</a:t>
            </a:r>
          </a:p>
        </p:txBody>
      </p:sp>
      <p:sp>
        <p:nvSpPr>
          <p:cNvPr id="18" name="Rectangle 17"/>
          <p:cNvSpPr/>
          <p:nvPr/>
        </p:nvSpPr>
        <p:spPr>
          <a:xfrm>
            <a:off x="548640" y="4123944"/>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078224"/>
            <a:ext cx="5486400" cy="365760"/>
          </a:xfrm>
          <a:prstGeom prst="rect">
            <a:avLst/>
          </a:prstGeom>
          <a:noFill/>
        </p:spPr>
        <p:txBody>
          <a:bodyPr wrap="square" lIns="0" rIns="0" tIns="0" bIns="0" anchor="t">
            <a:spAutoFit/>
          </a:bodyPr>
          <a:lstStyle/>
          <a:p>
            <a:pPr algn="l"/>
            <a:r>
              <a:rPr sz="1700" b="1">
                <a:solidFill>
                  <a:srgbClr val="14130F"/>
                </a:solidFill>
                <a:latin typeface="Inter"/>
              </a:rPr>
              <a:t>Transmittal from the issue</a:t>
            </a:r>
          </a:p>
        </p:txBody>
      </p:sp>
      <p:sp>
        <p:nvSpPr>
          <p:cNvPr id="20" name="TextBox 19"/>
          <p:cNvSpPr txBox="1"/>
          <p:nvPr/>
        </p:nvSpPr>
        <p:spPr>
          <a:xfrm>
            <a:off x="777240" y="4425696"/>
            <a:ext cx="5486400" cy="320040"/>
          </a:xfrm>
          <a:prstGeom prst="rect">
            <a:avLst/>
          </a:prstGeom>
          <a:noFill/>
        </p:spPr>
        <p:txBody>
          <a:bodyPr wrap="square" lIns="0" rIns="0" tIns="0" bIns="0" anchor="t">
            <a:spAutoFit/>
          </a:bodyPr>
          <a:lstStyle/>
          <a:p>
            <a:pPr algn="l"/>
            <a:r>
              <a:rPr sz="1300" b="0">
                <a:solidFill>
                  <a:srgbClr val="111113"/>
                </a:solidFill>
                <a:latin typeface="Inter"/>
              </a:rPr>
              <a:t>the transmittal built from the issued sheet set and revisions</a:t>
            </a:r>
          </a:p>
        </p:txBody>
      </p:sp>
      <p:sp>
        <p:nvSpPr>
          <p:cNvPr id="21" name="TextBox 20"/>
          <p:cNvSpPr txBox="1"/>
          <p:nvPr/>
        </p:nvSpPr>
        <p:spPr>
          <a:xfrm>
            <a:off x="777240" y="4700016"/>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typing each transmittal</a:t>
            </a:r>
          </a:p>
        </p:txBody>
      </p:sp>
      <p:sp>
        <p:nvSpPr>
          <p:cNvPr id="22" name="Rectangle 21"/>
          <p:cNvSpPr/>
          <p:nvPr/>
        </p:nvSpPr>
        <p:spPr>
          <a:xfrm>
            <a:off x="548640" y="5111496"/>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065776"/>
            <a:ext cx="5486400" cy="365760"/>
          </a:xfrm>
          <a:prstGeom prst="rect">
            <a:avLst/>
          </a:prstGeom>
          <a:noFill/>
        </p:spPr>
        <p:txBody>
          <a:bodyPr wrap="square" lIns="0" rIns="0" tIns="0" bIns="0" anchor="t">
            <a:spAutoFit/>
          </a:bodyPr>
          <a:lstStyle/>
          <a:p>
            <a:pPr algn="l"/>
            <a:r>
              <a:rPr sz="1700" b="1">
                <a:solidFill>
                  <a:srgbClr val="14130F"/>
                </a:solidFill>
                <a:latin typeface="Inter"/>
              </a:rPr>
              <a:t>Tag declutter</a:t>
            </a:r>
          </a:p>
        </p:txBody>
      </p:sp>
      <p:sp>
        <p:nvSpPr>
          <p:cNvPr id="24" name="TextBox 23"/>
          <p:cNvSpPr txBox="1"/>
          <p:nvPr/>
        </p:nvSpPr>
        <p:spPr>
          <a:xfrm>
            <a:off x="777240" y="5413248"/>
            <a:ext cx="5486400" cy="320040"/>
          </a:xfrm>
          <a:prstGeom prst="rect">
            <a:avLst/>
          </a:prstGeom>
          <a:noFill/>
        </p:spPr>
        <p:txBody>
          <a:bodyPr wrap="square" lIns="0" rIns="0" tIns="0" bIns="0" anchor="t">
            <a:spAutoFit/>
          </a:bodyPr>
          <a:lstStyle/>
          <a:p>
            <a:pPr algn="l"/>
            <a:r>
              <a:rPr sz="1300" b="0">
                <a:solidFill>
                  <a:srgbClr val="111113"/>
                </a:solidFill>
                <a:latin typeface="Inter"/>
              </a:rPr>
              <a:t>overlapping tags and leaders moved clear at issue</a:t>
            </a:r>
          </a:p>
        </p:txBody>
      </p:sp>
      <p:sp>
        <p:nvSpPr>
          <p:cNvPr id="25" name="TextBox 24"/>
          <p:cNvSpPr txBox="1"/>
          <p:nvPr/>
        </p:nvSpPr>
        <p:spPr>
          <a:xfrm>
            <a:off x="777240" y="5687568"/>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moving tags one by one</a:t>
            </a:r>
          </a:p>
        </p:txBody>
      </p:sp>
      <p:pic>
        <p:nvPicPr>
          <p:cNvPr id="26" name="Picture 25" descr="ribbon-issue.png"/>
          <p:cNvPicPr>
            <a:picLocks noChangeAspect="1"/>
          </p:cNvPicPr>
          <p:nvPr/>
        </p:nvPicPr>
        <p:blipFill>
          <a:blip r:embed="rId3"/>
          <a:stretch>
            <a:fillRect/>
          </a:stretch>
        </p:blipFill>
        <p:spPr>
          <a:xfrm>
            <a:off x="6492240" y="3441096"/>
            <a:ext cx="5150815" cy="1073086"/>
          </a:xfrm>
          <a:prstGeom prst="rect">
            <a:avLst/>
          </a:prstGeom>
        </p:spPr>
      </p:pic>
      <p:sp>
        <p:nvSpPr>
          <p:cNvPr id="27" name="Rectangle 26"/>
          <p:cNvSpPr/>
          <p:nvPr/>
        </p:nvSpPr>
        <p:spPr>
          <a:xfrm>
            <a:off x="6492240" y="3441096"/>
            <a:ext cx="5150815" cy="1073086"/>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92240" y="5943600"/>
            <a:ext cx="5150815" cy="365760"/>
          </a:xfrm>
          <a:prstGeom prst="rect">
            <a:avLst/>
          </a:prstGeom>
          <a:noFill/>
        </p:spPr>
        <p:txBody>
          <a:bodyPr wrap="square" lIns="0" rIns="0" tIns="0" bIns="0" anchor="t">
            <a:spAutoFit/>
          </a:bodyPr>
          <a:lstStyle/>
          <a:p>
            <a:pPr algn="l"/>
            <a:r>
              <a:rPr sz="1000" b="0">
                <a:solidFill>
                  <a:srgbClr val="3A3A3C"/>
                </a:solidFill>
                <a:latin typeface="Inter"/>
              </a:rPr>
              <a:t>Builds on: the BABOOM ribbon design (Sheets panel, issue pulldown)</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POTENTIAL  ·  WHAT WE CAN DO NEXT  ·  2 of 5</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Trackers that fill themselves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Potential</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64</a:t>
            </a:r>
          </a:p>
        </p:txBody>
      </p:sp>
      <p:sp>
        <p:nvSpPr>
          <p:cNvPr id="9" name="TextBox 8"/>
          <p:cNvSpPr txBox="1"/>
          <p:nvPr/>
        </p:nvSpPr>
        <p:spPr>
          <a:xfrm>
            <a:off x="548640" y="1508760"/>
            <a:ext cx="11094415" cy="365760"/>
          </a:xfrm>
          <a:prstGeom prst="rect">
            <a:avLst/>
          </a:prstGeom>
          <a:noFill/>
        </p:spPr>
        <p:txBody>
          <a:bodyPr wrap="square" lIns="0" rIns="0" tIns="0" bIns="0" anchor="t">
            <a:spAutoFit/>
          </a:bodyPr>
          <a:lstStyle/>
          <a:p>
            <a:pPr algn="l"/>
            <a:r>
              <a:rPr sz="1500" b="0">
                <a:solidFill>
                  <a:srgbClr val="111113"/>
                </a:solidFill>
                <a:latin typeface="Inter"/>
              </a:rPr>
              <a:t>The trackers are on the share today. Next, the rows come in by themselves.</a:t>
            </a:r>
          </a:p>
        </p:txBody>
      </p:sp>
      <p:sp>
        <p:nvSpPr>
          <p:cNvPr id="10" name="Rectangle 9"/>
          <p:cNvSpPr/>
          <p:nvPr/>
        </p:nvSpPr>
        <p:spPr>
          <a:xfrm>
            <a:off x="548640" y="2148839"/>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103120"/>
            <a:ext cx="5486400" cy="365760"/>
          </a:xfrm>
          <a:prstGeom prst="rect">
            <a:avLst/>
          </a:prstGeom>
          <a:noFill/>
        </p:spPr>
        <p:txBody>
          <a:bodyPr wrap="square" lIns="0" rIns="0" tIns="0" bIns="0" anchor="t">
            <a:spAutoFit/>
          </a:bodyPr>
          <a:lstStyle/>
          <a:p>
            <a:pPr algn="l"/>
            <a:r>
              <a:rPr sz="1700" b="1">
                <a:solidFill>
                  <a:srgbClr val="14130F"/>
                </a:solidFill>
                <a:latin typeface="Inter"/>
              </a:rPr>
              <a:t>Drawing register and transmittal log</a:t>
            </a:r>
          </a:p>
        </p:txBody>
      </p:sp>
      <p:sp>
        <p:nvSpPr>
          <p:cNvPr id="12" name="TextBox 11"/>
          <p:cNvSpPr txBox="1"/>
          <p:nvPr/>
        </p:nvSpPr>
        <p:spPr>
          <a:xfrm>
            <a:off x="777240" y="2450591"/>
            <a:ext cx="5486400" cy="320040"/>
          </a:xfrm>
          <a:prstGeom prst="rect">
            <a:avLst/>
          </a:prstGeom>
          <a:noFill/>
        </p:spPr>
        <p:txBody>
          <a:bodyPr wrap="square" lIns="0" rIns="0" tIns="0" bIns="0" anchor="t">
            <a:spAutoFit/>
          </a:bodyPr>
          <a:lstStyle/>
          <a:p>
            <a:pPr algn="l"/>
            <a:r>
              <a:rPr sz="1300" b="0">
                <a:solidFill>
                  <a:srgbClr val="111113"/>
                </a:solidFill>
                <a:latin typeface="Inter"/>
              </a:rPr>
              <a:t>rows from the Revit sheets and from each print set</a:t>
            </a:r>
          </a:p>
        </p:txBody>
      </p:sp>
      <p:sp>
        <p:nvSpPr>
          <p:cNvPr id="13" name="TextBox 12"/>
          <p:cNvSpPr txBox="1"/>
          <p:nvPr/>
        </p:nvSpPr>
        <p:spPr>
          <a:xfrm>
            <a:off x="777240" y="2724912"/>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copying sheet lists by hand</a:t>
            </a:r>
          </a:p>
        </p:txBody>
      </p:sp>
      <p:sp>
        <p:nvSpPr>
          <p:cNvPr id="14" name="Rectangle 13"/>
          <p:cNvSpPr/>
          <p:nvPr/>
        </p:nvSpPr>
        <p:spPr>
          <a:xfrm>
            <a:off x="548640" y="3136391"/>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090672"/>
            <a:ext cx="5486400" cy="365760"/>
          </a:xfrm>
          <a:prstGeom prst="rect">
            <a:avLst/>
          </a:prstGeom>
          <a:noFill/>
        </p:spPr>
        <p:txBody>
          <a:bodyPr wrap="square" lIns="0" rIns="0" tIns="0" bIns="0" anchor="t">
            <a:spAutoFit/>
          </a:bodyPr>
          <a:lstStyle/>
          <a:p>
            <a:pPr algn="l"/>
            <a:r>
              <a:rPr sz="1700" b="1">
                <a:solidFill>
                  <a:srgbClr val="14130F"/>
                </a:solidFill>
                <a:latin typeface="Inter"/>
              </a:rPr>
              <a:t>RFI and submittal rows</a:t>
            </a:r>
          </a:p>
        </p:txBody>
      </p:sp>
      <p:sp>
        <p:nvSpPr>
          <p:cNvPr id="16" name="TextBox 15"/>
          <p:cNvSpPr txBox="1"/>
          <p:nvPr/>
        </p:nvSpPr>
        <p:spPr>
          <a:xfrm>
            <a:off x="777240" y="3438144"/>
            <a:ext cx="5486400" cy="320040"/>
          </a:xfrm>
          <a:prstGeom prst="rect">
            <a:avLst/>
          </a:prstGeom>
          <a:noFill/>
        </p:spPr>
        <p:txBody>
          <a:bodyPr wrap="square" lIns="0" rIns="0" tIns="0" bIns="0" anchor="t">
            <a:spAutoFit/>
          </a:bodyPr>
          <a:lstStyle/>
          <a:p>
            <a:pPr algn="l"/>
            <a:r>
              <a:rPr sz="1300" b="0">
                <a:solidFill>
                  <a:srgbClr val="111113"/>
                </a:solidFill>
                <a:latin typeface="Inter"/>
              </a:rPr>
              <a:t>read from the project emails</a:t>
            </a:r>
          </a:p>
        </p:txBody>
      </p:sp>
      <p:sp>
        <p:nvSpPr>
          <p:cNvPr id="17" name="TextBox 16"/>
          <p:cNvSpPr txBox="1"/>
          <p:nvPr/>
        </p:nvSpPr>
        <p:spPr>
          <a:xfrm>
            <a:off x="777240" y="3712463"/>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re-typing every email</a:t>
            </a:r>
          </a:p>
        </p:txBody>
      </p:sp>
      <p:sp>
        <p:nvSpPr>
          <p:cNvPr id="18" name="Rectangle 17"/>
          <p:cNvSpPr/>
          <p:nvPr/>
        </p:nvSpPr>
        <p:spPr>
          <a:xfrm>
            <a:off x="548640" y="4123944"/>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078224"/>
            <a:ext cx="5486400" cy="365760"/>
          </a:xfrm>
          <a:prstGeom prst="rect">
            <a:avLst/>
          </a:prstGeom>
          <a:noFill/>
        </p:spPr>
        <p:txBody>
          <a:bodyPr wrap="square" lIns="0" rIns="0" tIns="0" bIns="0" anchor="t">
            <a:spAutoFit/>
          </a:bodyPr>
          <a:lstStyle/>
          <a:p>
            <a:pPr algn="l"/>
            <a:r>
              <a:rPr sz="1700" b="1">
                <a:solidFill>
                  <a:srgbClr val="14130F"/>
                </a:solidFill>
                <a:latin typeface="Inter"/>
              </a:rPr>
              <a:t>NOC expiry</a:t>
            </a:r>
          </a:p>
        </p:txBody>
      </p:sp>
      <p:sp>
        <p:nvSpPr>
          <p:cNvPr id="20" name="TextBox 19"/>
          <p:cNvSpPr txBox="1"/>
          <p:nvPr/>
        </p:nvSpPr>
        <p:spPr>
          <a:xfrm>
            <a:off x="777240" y="4425696"/>
            <a:ext cx="5486400" cy="320040"/>
          </a:xfrm>
          <a:prstGeom prst="rect">
            <a:avLst/>
          </a:prstGeom>
          <a:noFill/>
        </p:spPr>
        <p:txBody>
          <a:bodyPr wrap="square" lIns="0" rIns="0" tIns="0" bIns="0" anchor="t">
            <a:spAutoFit/>
          </a:bodyPr>
          <a:lstStyle/>
          <a:p>
            <a:pPr algn="l"/>
            <a:r>
              <a:rPr sz="1300" b="0">
                <a:solidFill>
                  <a:srgbClr val="111113"/>
                </a:solidFill>
                <a:latin typeface="Inter"/>
              </a:rPr>
              <a:t>dates read from the authority portal emails</a:t>
            </a:r>
          </a:p>
        </p:txBody>
      </p:sp>
      <p:sp>
        <p:nvSpPr>
          <p:cNvPr id="21" name="TextBox 20"/>
          <p:cNvSpPr txBox="1"/>
          <p:nvPr/>
        </p:nvSpPr>
        <p:spPr>
          <a:xfrm>
            <a:off x="777240" y="4700016"/>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missed expiry dates</a:t>
            </a:r>
          </a:p>
        </p:txBody>
      </p:sp>
      <p:sp>
        <p:nvSpPr>
          <p:cNvPr id="22" name="Rectangle 21"/>
          <p:cNvSpPr/>
          <p:nvPr/>
        </p:nvSpPr>
        <p:spPr>
          <a:xfrm>
            <a:off x="548640" y="5111496"/>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065776"/>
            <a:ext cx="5486400" cy="365760"/>
          </a:xfrm>
          <a:prstGeom prst="rect">
            <a:avLst/>
          </a:prstGeom>
          <a:noFill/>
        </p:spPr>
        <p:txBody>
          <a:bodyPr wrap="square" lIns="0" rIns="0" tIns="0" bIns="0" anchor="t">
            <a:spAutoFit/>
          </a:bodyPr>
          <a:lstStyle/>
          <a:p>
            <a:pPr algn="l"/>
            <a:r>
              <a:rPr sz="1700" b="1">
                <a:solidFill>
                  <a:srgbClr val="14130F"/>
                </a:solidFill>
                <a:latin typeface="Inter"/>
              </a:rPr>
              <a:t>Meeting actions and handover</a:t>
            </a:r>
          </a:p>
        </p:txBody>
      </p:sp>
      <p:sp>
        <p:nvSpPr>
          <p:cNvPr id="24" name="TextBox 23"/>
          <p:cNvSpPr txBox="1"/>
          <p:nvPr/>
        </p:nvSpPr>
        <p:spPr>
          <a:xfrm>
            <a:off x="777240" y="5413248"/>
            <a:ext cx="5486400" cy="320040"/>
          </a:xfrm>
          <a:prstGeom prst="rect">
            <a:avLst/>
          </a:prstGeom>
          <a:noFill/>
        </p:spPr>
        <p:txBody>
          <a:bodyPr wrap="square" lIns="0" rIns="0" tIns="0" bIns="0" anchor="t">
            <a:spAutoFit/>
          </a:bodyPr>
          <a:lstStyle/>
          <a:p>
            <a:pPr algn="l"/>
            <a:r>
              <a:rPr sz="1300" b="0">
                <a:solidFill>
                  <a:srgbClr val="111113"/>
                </a:solidFill>
                <a:latin typeface="Inter"/>
              </a:rPr>
              <a:t>actions from meeting transcripts; COBie handover from the model</a:t>
            </a:r>
          </a:p>
        </p:txBody>
      </p:sp>
      <p:sp>
        <p:nvSpPr>
          <p:cNvPr id="25" name="TextBox 24"/>
          <p:cNvSpPr txBox="1"/>
          <p:nvPr/>
        </p:nvSpPr>
        <p:spPr>
          <a:xfrm>
            <a:off x="777240" y="5687568"/>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writing minutes and handover sheets</a:t>
            </a:r>
          </a:p>
        </p:txBody>
      </p:sp>
      <p:pic>
        <p:nvPicPr>
          <p:cNvPr id="26" name="Picture 25" descr="document-control-catalogue.png"/>
          <p:cNvPicPr>
            <a:picLocks noChangeAspect="1"/>
          </p:cNvPicPr>
          <p:nvPr/>
        </p:nvPicPr>
        <p:blipFill>
          <a:blip r:embed="rId3"/>
          <a:stretch>
            <a:fillRect/>
          </a:stretch>
        </p:blipFill>
        <p:spPr>
          <a:xfrm>
            <a:off x="6492240" y="2368010"/>
            <a:ext cx="5150815" cy="3219259"/>
          </a:xfrm>
          <a:prstGeom prst="rect">
            <a:avLst/>
          </a:prstGeom>
        </p:spPr>
      </p:pic>
      <p:sp>
        <p:nvSpPr>
          <p:cNvPr id="27" name="Rectangle 26"/>
          <p:cNvSpPr/>
          <p:nvPr/>
        </p:nvSpPr>
        <p:spPr>
          <a:xfrm>
            <a:off x="6492240" y="2368010"/>
            <a:ext cx="5150815" cy="321925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92240" y="5943600"/>
            <a:ext cx="5150815" cy="365760"/>
          </a:xfrm>
          <a:prstGeom prst="rect">
            <a:avLst/>
          </a:prstGeom>
          <a:noFill/>
        </p:spPr>
        <p:txBody>
          <a:bodyPr wrap="square" lIns="0" rIns="0" tIns="0" bIns="0" anchor="t">
            <a:spAutoFit/>
          </a:bodyPr>
          <a:lstStyle/>
          <a:p>
            <a:pPr algn="l"/>
            <a:r>
              <a:rPr sz="1000" b="0">
                <a:solidFill>
                  <a:srgbClr val="3A3A3C"/>
                </a:solidFill>
                <a:latin typeface="Inter"/>
              </a:rPr>
              <a:t>Builds on: the 13 office trackers and the forms catalogue (01-TEMPLATES\04-DOCUMENT-CONTROL)</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POTENTIAL  ·  WHAT WE CAN DO NEXT  ·  3 of 5</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CAD and Revit in step</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Potential</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65</a:t>
            </a:r>
          </a:p>
        </p:txBody>
      </p:sp>
      <p:sp>
        <p:nvSpPr>
          <p:cNvPr id="9" name="TextBox 8"/>
          <p:cNvSpPr txBox="1"/>
          <p:nvPr/>
        </p:nvSpPr>
        <p:spPr>
          <a:xfrm>
            <a:off x="548640" y="1508760"/>
            <a:ext cx="11094415" cy="365760"/>
          </a:xfrm>
          <a:prstGeom prst="rect">
            <a:avLst/>
          </a:prstGeom>
          <a:noFill/>
        </p:spPr>
        <p:txBody>
          <a:bodyPr wrap="square" lIns="0" rIns="0" tIns="0" bIns="0" anchor="t">
            <a:spAutoFit/>
          </a:bodyPr>
          <a:lstStyle/>
          <a:p>
            <a:pPr algn="l"/>
            <a:r>
              <a:rPr sz="1500" b="0">
                <a:solidFill>
                  <a:srgbClr val="111113"/>
                </a:solidFill>
                <a:latin typeface="Inter"/>
              </a:rPr>
              <a:t>BABOOM CAD already reads every drawing in a folder and reports. Next, it fixes.</a:t>
            </a:r>
          </a:p>
        </p:txBody>
      </p:sp>
      <p:sp>
        <p:nvSpPr>
          <p:cNvPr id="10" name="Rectangle 9"/>
          <p:cNvSpPr/>
          <p:nvPr/>
        </p:nvSpPr>
        <p:spPr>
          <a:xfrm>
            <a:off x="548640" y="2148839"/>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103120"/>
            <a:ext cx="5486400" cy="365760"/>
          </a:xfrm>
          <a:prstGeom prst="rect">
            <a:avLst/>
          </a:prstGeom>
          <a:noFill/>
        </p:spPr>
        <p:txBody>
          <a:bodyPr wrap="square" lIns="0" rIns="0" tIns="0" bIns="0" anchor="t">
            <a:spAutoFit/>
          </a:bodyPr>
          <a:lstStyle/>
          <a:p>
            <a:pPr algn="l"/>
            <a:r>
              <a:rPr sz="1700" b="1">
                <a:solidFill>
                  <a:srgbClr val="14130F"/>
                </a:solidFill>
                <a:latin typeface="Inter"/>
              </a:rPr>
              <a:t>Automatic layer fix</a:t>
            </a:r>
          </a:p>
        </p:txBody>
      </p:sp>
      <p:sp>
        <p:nvSpPr>
          <p:cNvPr id="12" name="TextBox 11"/>
          <p:cNvSpPr txBox="1"/>
          <p:nvPr/>
        </p:nvSpPr>
        <p:spPr>
          <a:xfrm>
            <a:off x="777240" y="2450591"/>
            <a:ext cx="5486400" cy="320040"/>
          </a:xfrm>
          <a:prstGeom prst="rect">
            <a:avLst/>
          </a:prstGeom>
          <a:noFill/>
        </p:spPr>
        <p:txBody>
          <a:bodyPr wrap="square" lIns="0" rIns="0" tIns="0" bIns="0" anchor="t">
            <a:spAutoFit/>
          </a:bodyPr>
          <a:lstStyle/>
          <a:p>
            <a:pPr algn="l"/>
            <a:r>
              <a:rPr sz="1300" b="0">
                <a:solidFill>
                  <a:srgbClr val="111113"/>
                </a:solidFill>
                <a:latin typeface="Inter"/>
              </a:rPr>
              <a:t>renames layers from the BBM-STD-66 mapping table</a:t>
            </a:r>
          </a:p>
        </p:txBody>
      </p:sp>
      <p:sp>
        <p:nvSpPr>
          <p:cNvPr id="13" name="TextBox 12"/>
          <p:cNvSpPr txBox="1"/>
          <p:nvPr/>
        </p:nvSpPr>
        <p:spPr>
          <a:xfrm>
            <a:off x="777240" y="2724912"/>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renaming layers by hand</a:t>
            </a:r>
          </a:p>
        </p:txBody>
      </p:sp>
      <p:sp>
        <p:nvSpPr>
          <p:cNvPr id="14" name="Rectangle 13"/>
          <p:cNvSpPr/>
          <p:nvPr/>
        </p:nvSpPr>
        <p:spPr>
          <a:xfrm>
            <a:off x="548640" y="3136391"/>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090672"/>
            <a:ext cx="5486400" cy="365760"/>
          </a:xfrm>
          <a:prstGeom prst="rect">
            <a:avLst/>
          </a:prstGeom>
          <a:noFill/>
        </p:spPr>
        <p:txBody>
          <a:bodyPr wrap="square" lIns="0" rIns="0" tIns="0" bIns="0" anchor="t">
            <a:spAutoFit/>
          </a:bodyPr>
          <a:lstStyle/>
          <a:p>
            <a:pPr algn="l"/>
            <a:r>
              <a:rPr sz="1700" b="1">
                <a:solidFill>
                  <a:srgbClr val="14130F"/>
                </a:solidFill>
                <a:latin typeface="Inter"/>
              </a:rPr>
              <a:t>DWG export per standard</a:t>
            </a:r>
          </a:p>
        </p:txBody>
      </p:sp>
      <p:sp>
        <p:nvSpPr>
          <p:cNvPr id="16" name="TextBox 15"/>
          <p:cNvSpPr txBox="1"/>
          <p:nvPr/>
        </p:nvSpPr>
        <p:spPr>
          <a:xfrm>
            <a:off x="777240" y="3438144"/>
            <a:ext cx="5486400" cy="320040"/>
          </a:xfrm>
          <a:prstGeom prst="rect">
            <a:avLst/>
          </a:prstGeom>
          <a:noFill/>
        </p:spPr>
        <p:txBody>
          <a:bodyPr wrap="square" lIns="0" rIns="0" tIns="0" bIns="0" anchor="t">
            <a:spAutoFit/>
          </a:bodyPr>
          <a:lstStyle/>
          <a:p>
            <a:pPr algn="l"/>
            <a:r>
              <a:rPr sz="1300" b="0">
                <a:solidFill>
                  <a:srgbClr val="111113"/>
                </a:solidFill>
                <a:latin typeface="Inter"/>
              </a:rPr>
              <a:t>Revit sheets exported straight to the office layers and folders</a:t>
            </a:r>
          </a:p>
        </p:txBody>
      </p:sp>
      <p:sp>
        <p:nvSpPr>
          <p:cNvPr id="17" name="TextBox 16"/>
          <p:cNvSpPr txBox="1"/>
          <p:nvPr/>
        </p:nvSpPr>
        <p:spPr>
          <a:xfrm>
            <a:off x="777240" y="3712463"/>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cleaning every exported DWG</a:t>
            </a:r>
          </a:p>
        </p:txBody>
      </p:sp>
      <p:sp>
        <p:nvSpPr>
          <p:cNvPr id="18" name="Rectangle 17"/>
          <p:cNvSpPr/>
          <p:nvPr/>
        </p:nvSpPr>
        <p:spPr>
          <a:xfrm>
            <a:off x="548640" y="4123944"/>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078224"/>
            <a:ext cx="5486400" cy="365760"/>
          </a:xfrm>
          <a:prstGeom prst="rect">
            <a:avLst/>
          </a:prstGeom>
          <a:noFill/>
        </p:spPr>
        <p:txBody>
          <a:bodyPr wrap="square" lIns="0" rIns="0" tIns="0" bIns="0" anchor="t">
            <a:spAutoFit/>
          </a:bodyPr>
          <a:lstStyle/>
          <a:p>
            <a:pPr algn="l"/>
            <a:r>
              <a:rPr sz="1700" b="1">
                <a:solidFill>
                  <a:srgbClr val="14130F"/>
                </a:solidFill>
                <a:latin typeface="Inter"/>
              </a:rPr>
              <a:t>Folder split kept in order</a:t>
            </a:r>
          </a:p>
        </p:txBody>
      </p:sp>
      <p:sp>
        <p:nvSpPr>
          <p:cNvPr id="20" name="TextBox 19"/>
          <p:cNvSpPr txBox="1"/>
          <p:nvPr/>
        </p:nvSpPr>
        <p:spPr>
          <a:xfrm>
            <a:off x="777240" y="4425696"/>
            <a:ext cx="5486400" cy="320040"/>
          </a:xfrm>
          <a:prstGeom prst="rect">
            <a:avLst/>
          </a:prstGeom>
          <a:noFill/>
        </p:spPr>
        <p:txBody>
          <a:bodyPr wrap="square" lIns="0" rIns="0" tIns="0" bIns="0" anchor="t">
            <a:spAutoFit/>
          </a:bodyPr>
          <a:lstStyle/>
          <a:p>
            <a:pPr algn="l"/>
            <a:r>
              <a:rPr sz="1300" b="0">
                <a:solidFill>
                  <a:srgbClr val="111113"/>
                </a:solidFill>
                <a:latin typeface="Inter"/>
              </a:rPr>
              <a:t>drawings placed in the office CAD split on save</a:t>
            </a:r>
          </a:p>
        </p:txBody>
      </p:sp>
      <p:sp>
        <p:nvSpPr>
          <p:cNvPr id="21" name="TextBox 20"/>
          <p:cNvSpPr txBox="1"/>
          <p:nvPr/>
        </p:nvSpPr>
        <p:spPr>
          <a:xfrm>
            <a:off x="777240" y="4700016"/>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hunting for drawings</a:t>
            </a:r>
          </a:p>
        </p:txBody>
      </p:sp>
      <p:pic>
        <p:nvPicPr>
          <p:cNvPr id="22" name="Picture 21" descr="ba-cad-guide.png"/>
          <p:cNvPicPr>
            <a:picLocks noChangeAspect="1"/>
          </p:cNvPicPr>
          <p:nvPr/>
        </p:nvPicPr>
        <p:blipFill>
          <a:blip r:embed="rId3"/>
          <a:stretch>
            <a:fillRect/>
          </a:stretch>
        </p:blipFill>
        <p:spPr>
          <a:xfrm>
            <a:off x="7743685" y="2103120"/>
            <a:ext cx="2647923" cy="3749039"/>
          </a:xfrm>
          <a:prstGeom prst="rect">
            <a:avLst/>
          </a:prstGeom>
        </p:spPr>
      </p:pic>
      <p:sp>
        <p:nvSpPr>
          <p:cNvPr id="23" name="Rectangle 22"/>
          <p:cNvSpPr/>
          <p:nvPr/>
        </p:nvSpPr>
        <p:spPr>
          <a:xfrm>
            <a:off x="7743685" y="2103120"/>
            <a:ext cx="2647923" cy="374903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92240" y="5943600"/>
            <a:ext cx="5150815" cy="365760"/>
          </a:xfrm>
          <a:prstGeom prst="rect">
            <a:avLst/>
          </a:prstGeom>
          <a:noFill/>
        </p:spPr>
        <p:txBody>
          <a:bodyPr wrap="square" lIns="0" rIns="0" tIns="0" bIns="0" anchor="t">
            <a:spAutoFit/>
          </a:bodyPr>
          <a:lstStyle/>
          <a:p>
            <a:pPr algn="l"/>
            <a:r>
              <a:rPr sz="1000" b="0">
                <a:solidFill>
                  <a:srgbClr val="3A3A3C"/>
                </a:solidFill>
                <a:latin typeface="Inter"/>
              </a:rPr>
              <a:t>Builds on: BABOOM CAD (xref graph, layer audit to BBM-STD-66, split check), installed today</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POTENTIAL  ·  WHAT WE CAN DO NEXT  ·  4 of 5</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AI on our own PCs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Potential</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66</a:t>
            </a:r>
          </a:p>
        </p:txBody>
      </p:sp>
      <p:sp>
        <p:nvSpPr>
          <p:cNvPr id="9" name="TextBox 8"/>
          <p:cNvSpPr txBox="1"/>
          <p:nvPr/>
        </p:nvSpPr>
        <p:spPr>
          <a:xfrm>
            <a:off x="548640" y="1508760"/>
            <a:ext cx="11094415" cy="365760"/>
          </a:xfrm>
          <a:prstGeom prst="rect">
            <a:avLst/>
          </a:prstGeom>
          <a:noFill/>
        </p:spPr>
        <p:txBody>
          <a:bodyPr wrap="square" lIns="0" rIns="0" tIns="0" bIns="0" anchor="t">
            <a:spAutoFit/>
          </a:bodyPr>
          <a:lstStyle/>
          <a:p>
            <a:pPr algn="l"/>
            <a:r>
              <a:rPr sz="1500" b="0">
                <a:solidFill>
                  <a:srgbClr val="111113"/>
                </a:solidFill>
                <a:latin typeface="Inter"/>
              </a:rPr>
              <a:t>The models and the render farm run on office PCs today.</a:t>
            </a:r>
          </a:p>
        </p:txBody>
      </p:sp>
      <p:sp>
        <p:nvSpPr>
          <p:cNvPr id="10" name="Rectangle 9"/>
          <p:cNvSpPr/>
          <p:nvPr/>
        </p:nvSpPr>
        <p:spPr>
          <a:xfrm>
            <a:off x="548640" y="2148839"/>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103120"/>
            <a:ext cx="5486400" cy="365760"/>
          </a:xfrm>
          <a:prstGeom prst="rect">
            <a:avLst/>
          </a:prstGeom>
          <a:noFill/>
        </p:spPr>
        <p:txBody>
          <a:bodyPr wrap="square" lIns="0" rIns="0" tIns="0" bIns="0" anchor="t">
            <a:spAutoFit/>
          </a:bodyPr>
          <a:lstStyle/>
          <a:p>
            <a:pPr algn="l"/>
            <a:r>
              <a:rPr sz="1700" b="1">
                <a:solidFill>
                  <a:srgbClr val="14130F"/>
                </a:solidFill>
                <a:latin typeface="Inter"/>
              </a:rPr>
              <a:t>Render batches</a:t>
            </a:r>
          </a:p>
        </p:txBody>
      </p:sp>
      <p:sp>
        <p:nvSpPr>
          <p:cNvPr id="12" name="TextBox 11"/>
          <p:cNvSpPr txBox="1"/>
          <p:nvPr/>
        </p:nvSpPr>
        <p:spPr>
          <a:xfrm>
            <a:off x="777240" y="2450591"/>
            <a:ext cx="5486400" cy="320040"/>
          </a:xfrm>
          <a:prstGeom prst="rect">
            <a:avLst/>
          </a:prstGeom>
          <a:noFill/>
        </p:spPr>
        <p:txBody>
          <a:bodyPr wrap="square" lIns="0" rIns="0" tIns="0" bIns="0" anchor="t">
            <a:spAutoFit/>
          </a:bodyPr>
          <a:lstStyle/>
          <a:p>
            <a:pPr algn="l"/>
            <a:r>
              <a:rPr sz="1300" b="0">
                <a:solidFill>
                  <a:srgbClr val="111113"/>
                </a:solidFill>
                <a:latin typeface="Inter"/>
              </a:rPr>
              <a:t>many views and camera angles split across idle GPU PCs</a:t>
            </a:r>
          </a:p>
        </p:txBody>
      </p:sp>
      <p:sp>
        <p:nvSpPr>
          <p:cNvPr id="13" name="TextBox 12"/>
          <p:cNvSpPr txBox="1"/>
          <p:nvPr/>
        </p:nvSpPr>
        <p:spPr>
          <a:xfrm>
            <a:off x="777240" y="2724912"/>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waiting on one PC</a:t>
            </a:r>
          </a:p>
        </p:txBody>
      </p:sp>
      <p:sp>
        <p:nvSpPr>
          <p:cNvPr id="14" name="Rectangle 13"/>
          <p:cNvSpPr/>
          <p:nvPr/>
        </p:nvSpPr>
        <p:spPr>
          <a:xfrm>
            <a:off x="548640" y="3136391"/>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090672"/>
            <a:ext cx="5486400" cy="365760"/>
          </a:xfrm>
          <a:prstGeom prst="rect">
            <a:avLst/>
          </a:prstGeom>
          <a:noFill/>
        </p:spPr>
        <p:txBody>
          <a:bodyPr wrap="square" lIns="0" rIns="0" tIns="0" bIns="0" anchor="t">
            <a:spAutoFit/>
          </a:bodyPr>
          <a:lstStyle/>
          <a:p>
            <a:pPr algn="l"/>
            <a:r>
              <a:rPr sz="1700" b="1">
                <a:solidFill>
                  <a:srgbClr val="14130F"/>
                </a:solidFill>
                <a:latin typeface="Inter"/>
              </a:rPr>
              <a:t>Meeting notes to actions</a:t>
            </a:r>
          </a:p>
        </p:txBody>
      </p:sp>
      <p:sp>
        <p:nvSpPr>
          <p:cNvPr id="16" name="TextBox 15"/>
          <p:cNvSpPr txBox="1"/>
          <p:nvPr/>
        </p:nvSpPr>
        <p:spPr>
          <a:xfrm>
            <a:off x="777240" y="3438144"/>
            <a:ext cx="5486400" cy="320040"/>
          </a:xfrm>
          <a:prstGeom prst="rect">
            <a:avLst/>
          </a:prstGeom>
          <a:noFill/>
        </p:spPr>
        <p:txBody>
          <a:bodyPr wrap="square" lIns="0" rIns="0" tIns="0" bIns="0" anchor="t">
            <a:spAutoFit/>
          </a:bodyPr>
          <a:lstStyle/>
          <a:p>
            <a:pPr algn="l"/>
            <a:r>
              <a:rPr sz="1300" b="0">
                <a:solidFill>
                  <a:srgbClr val="111113"/>
                </a:solidFill>
                <a:latin typeface="Inter"/>
              </a:rPr>
              <a:t>transcripts turned into the meetings tracker</a:t>
            </a:r>
          </a:p>
        </p:txBody>
      </p:sp>
      <p:sp>
        <p:nvSpPr>
          <p:cNvPr id="17" name="TextBox 16"/>
          <p:cNvSpPr txBox="1"/>
          <p:nvPr/>
        </p:nvSpPr>
        <p:spPr>
          <a:xfrm>
            <a:off x="777240" y="3712463"/>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writing minutes</a:t>
            </a:r>
          </a:p>
        </p:txBody>
      </p:sp>
      <p:sp>
        <p:nvSpPr>
          <p:cNvPr id="18" name="Rectangle 17"/>
          <p:cNvSpPr/>
          <p:nvPr/>
        </p:nvSpPr>
        <p:spPr>
          <a:xfrm>
            <a:off x="548640" y="4123944"/>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078224"/>
            <a:ext cx="5486400" cy="365760"/>
          </a:xfrm>
          <a:prstGeom prst="rect">
            <a:avLst/>
          </a:prstGeom>
          <a:noFill/>
        </p:spPr>
        <p:txBody>
          <a:bodyPr wrap="square" lIns="0" rIns="0" tIns="0" bIns="0" anchor="t">
            <a:spAutoFit/>
          </a:bodyPr>
          <a:lstStyle/>
          <a:p>
            <a:pPr algn="l"/>
            <a:r>
              <a:rPr sz="1700" b="1">
                <a:solidFill>
                  <a:srgbClr val="14130F"/>
                </a:solidFill>
                <a:latin typeface="Inter"/>
              </a:rPr>
              <a:t>Email and spec drafts</a:t>
            </a:r>
          </a:p>
        </p:txBody>
      </p:sp>
      <p:sp>
        <p:nvSpPr>
          <p:cNvPr id="20" name="TextBox 19"/>
          <p:cNvSpPr txBox="1"/>
          <p:nvPr/>
        </p:nvSpPr>
        <p:spPr>
          <a:xfrm>
            <a:off x="777240" y="4425696"/>
            <a:ext cx="5486400" cy="320040"/>
          </a:xfrm>
          <a:prstGeom prst="rect">
            <a:avLst/>
          </a:prstGeom>
          <a:noFill/>
        </p:spPr>
        <p:txBody>
          <a:bodyPr wrap="square" lIns="0" rIns="0" tIns="0" bIns="0" anchor="t">
            <a:spAutoFit/>
          </a:bodyPr>
          <a:lstStyle/>
          <a:p>
            <a:pPr algn="l"/>
            <a:r>
              <a:rPr sz="1300" b="0">
                <a:solidFill>
                  <a:srgbClr val="111113"/>
                </a:solidFill>
                <a:latin typeface="Inter"/>
              </a:rPr>
              <a:t>replies in the house format; spec sections from the master text</a:t>
            </a:r>
          </a:p>
        </p:txBody>
      </p:sp>
      <p:sp>
        <p:nvSpPr>
          <p:cNvPr id="21" name="TextBox 20"/>
          <p:cNvSpPr txBox="1"/>
          <p:nvPr/>
        </p:nvSpPr>
        <p:spPr>
          <a:xfrm>
            <a:off x="777240" y="4700016"/>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first drafts</a:t>
            </a:r>
          </a:p>
        </p:txBody>
      </p:sp>
      <p:sp>
        <p:nvSpPr>
          <p:cNvPr id="22" name="Rectangle 21"/>
          <p:cNvSpPr/>
          <p:nvPr/>
        </p:nvSpPr>
        <p:spPr>
          <a:xfrm>
            <a:off x="548640" y="5111496"/>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065776"/>
            <a:ext cx="5486400" cy="365760"/>
          </a:xfrm>
          <a:prstGeom prst="rect">
            <a:avLst/>
          </a:prstGeom>
          <a:noFill/>
        </p:spPr>
        <p:txBody>
          <a:bodyPr wrap="square" lIns="0" rIns="0" tIns="0" bIns="0" anchor="t">
            <a:spAutoFit/>
          </a:bodyPr>
          <a:lstStyle/>
          <a:p>
            <a:pPr algn="l"/>
            <a:r>
              <a:rPr sz="1700" b="1">
                <a:solidFill>
                  <a:srgbClr val="14130F"/>
                </a:solidFill>
                <a:latin typeface="Inter"/>
              </a:rPr>
              <a:t>Code and authority checks</a:t>
            </a:r>
          </a:p>
        </p:txBody>
      </p:sp>
      <p:sp>
        <p:nvSpPr>
          <p:cNvPr id="24" name="TextBox 23"/>
          <p:cNvSpPr txBox="1"/>
          <p:nvPr/>
        </p:nvSpPr>
        <p:spPr>
          <a:xfrm>
            <a:off x="777240" y="5413248"/>
            <a:ext cx="5486400" cy="320040"/>
          </a:xfrm>
          <a:prstGeom prst="rect">
            <a:avLst/>
          </a:prstGeom>
          <a:noFill/>
        </p:spPr>
        <p:txBody>
          <a:bodyPr wrap="square" lIns="0" rIns="0" tIns="0" bIns="0" anchor="t">
            <a:spAutoFit/>
          </a:bodyPr>
          <a:lstStyle/>
          <a:p>
            <a:pPr algn="l"/>
            <a:r>
              <a:rPr sz="1300" b="0">
                <a:solidFill>
                  <a:srgbClr val="111113"/>
                </a:solidFill>
                <a:latin typeface="Inter"/>
              </a:rPr>
              <a:t>the model checked against the codes index; a person signs</a:t>
            </a:r>
          </a:p>
        </p:txBody>
      </p:sp>
      <p:sp>
        <p:nvSpPr>
          <p:cNvPr id="25" name="TextBox 24"/>
          <p:cNvSpPr txBox="1"/>
          <p:nvPr/>
        </p:nvSpPr>
        <p:spPr>
          <a:xfrm>
            <a:off x="777240" y="5687568"/>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searching codes by hand</a:t>
            </a:r>
          </a:p>
        </p:txBody>
      </p:sp>
      <p:pic>
        <p:nvPicPr>
          <p:cNvPr id="26" name="Picture 25" descr="ai-guide.png"/>
          <p:cNvPicPr>
            <a:picLocks noChangeAspect="1"/>
          </p:cNvPicPr>
          <p:nvPr/>
        </p:nvPicPr>
        <p:blipFill>
          <a:blip r:embed="rId3"/>
          <a:stretch>
            <a:fillRect/>
          </a:stretch>
        </p:blipFill>
        <p:spPr>
          <a:xfrm>
            <a:off x="7743685" y="2103120"/>
            <a:ext cx="2647923" cy="3749039"/>
          </a:xfrm>
          <a:prstGeom prst="rect">
            <a:avLst/>
          </a:prstGeom>
        </p:spPr>
      </p:pic>
      <p:sp>
        <p:nvSpPr>
          <p:cNvPr id="27" name="Rectangle 26"/>
          <p:cNvSpPr/>
          <p:nvPr/>
        </p:nvSpPr>
        <p:spPr>
          <a:xfrm>
            <a:off x="7743685" y="2103120"/>
            <a:ext cx="2647923" cy="374903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92240" y="5943600"/>
            <a:ext cx="5150815" cy="365760"/>
          </a:xfrm>
          <a:prstGeom prst="rect">
            <a:avLst/>
          </a:prstGeom>
          <a:noFill/>
        </p:spPr>
        <p:txBody>
          <a:bodyPr wrap="square" lIns="0" rIns="0" tIns="0" bIns="0" anchor="t">
            <a:spAutoFit/>
          </a:bodyPr>
          <a:lstStyle/>
          <a:p>
            <a:pPr algn="l"/>
            <a:r>
              <a:rPr sz="1000" b="0">
                <a:solidFill>
                  <a:srgbClr val="3A3A3C"/>
                </a:solidFill>
                <a:latin typeface="Inter"/>
              </a:rPr>
              <a:t>Builds on: the office AI and render farm guide (09-AI); nothing leaves the office network</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POTENTIAL  ·  WHAT WE CAN DO NEXT  ·  5 of 5</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Keeping everything current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Potential</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67</a:t>
            </a:r>
          </a:p>
        </p:txBody>
      </p:sp>
      <p:sp>
        <p:nvSpPr>
          <p:cNvPr id="9" name="TextBox 8"/>
          <p:cNvSpPr txBox="1"/>
          <p:nvPr/>
        </p:nvSpPr>
        <p:spPr>
          <a:xfrm>
            <a:off x="548640" y="1508760"/>
            <a:ext cx="11094415" cy="365760"/>
          </a:xfrm>
          <a:prstGeom prst="rect">
            <a:avLst/>
          </a:prstGeom>
          <a:noFill/>
        </p:spPr>
        <p:txBody>
          <a:bodyPr wrap="square" lIns="0" rIns="0" tIns="0" bIns="0" anchor="t">
            <a:spAutoFit/>
          </a:bodyPr>
          <a:lstStyle/>
          <a:p>
            <a:pPr algn="l"/>
            <a:r>
              <a:rPr sz="1500" b="0">
                <a:solidFill>
                  <a:srgbClr val="111113"/>
                </a:solidFill>
                <a:latin typeface="Inter"/>
              </a:rPr>
              <a:t>One place, kept current without anyone chasing it.</a:t>
            </a:r>
          </a:p>
        </p:txBody>
      </p:sp>
      <p:sp>
        <p:nvSpPr>
          <p:cNvPr id="10" name="Rectangle 9"/>
          <p:cNvSpPr/>
          <p:nvPr/>
        </p:nvSpPr>
        <p:spPr>
          <a:xfrm>
            <a:off x="548640" y="2148839"/>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103120"/>
            <a:ext cx="5486400" cy="365760"/>
          </a:xfrm>
          <a:prstGeom prst="rect">
            <a:avLst/>
          </a:prstGeom>
          <a:noFill/>
        </p:spPr>
        <p:txBody>
          <a:bodyPr wrap="square" lIns="0" rIns="0" tIns="0" bIns="0" anchor="t">
            <a:spAutoFit/>
          </a:bodyPr>
          <a:lstStyle/>
          <a:p>
            <a:pPr algn="l"/>
            <a:r>
              <a:rPr sz="1700" b="1">
                <a:solidFill>
                  <a:srgbClr val="14130F"/>
                </a:solidFill>
                <a:latin typeface="Inter"/>
              </a:rPr>
              <a:t>Tools update themselves</a:t>
            </a:r>
          </a:p>
        </p:txBody>
      </p:sp>
      <p:sp>
        <p:nvSpPr>
          <p:cNvPr id="12" name="TextBox 11"/>
          <p:cNvSpPr txBox="1"/>
          <p:nvPr/>
        </p:nvSpPr>
        <p:spPr>
          <a:xfrm>
            <a:off x="777240" y="2450591"/>
            <a:ext cx="5486400" cy="320040"/>
          </a:xfrm>
          <a:prstGeom prst="rect">
            <a:avLst/>
          </a:prstGeom>
          <a:noFill/>
        </p:spPr>
        <p:txBody>
          <a:bodyPr wrap="square" lIns="0" rIns="0" tIns="0" bIns="0" anchor="t">
            <a:spAutoFit/>
          </a:bodyPr>
          <a:lstStyle/>
          <a:p>
            <a:pPr algn="l"/>
            <a:r>
              <a:rPr sz="1300" b="0">
                <a:solidFill>
                  <a:srgbClr val="111113"/>
                </a:solidFill>
                <a:latin typeface="Inter"/>
              </a:rPr>
              <a:t>every office PC gets the current BABOOM Tools and BABOOM CAD</a:t>
            </a:r>
          </a:p>
        </p:txBody>
      </p:sp>
      <p:sp>
        <p:nvSpPr>
          <p:cNvPr id="13" name="TextBox 12"/>
          <p:cNvSpPr txBox="1"/>
          <p:nvPr/>
        </p:nvSpPr>
        <p:spPr>
          <a:xfrm>
            <a:off x="777240" y="2724912"/>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installing by hand on each PC</a:t>
            </a:r>
          </a:p>
        </p:txBody>
      </p:sp>
      <p:sp>
        <p:nvSpPr>
          <p:cNvPr id="14" name="Rectangle 13"/>
          <p:cNvSpPr/>
          <p:nvPr/>
        </p:nvSpPr>
        <p:spPr>
          <a:xfrm>
            <a:off x="548640" y="3136391"/>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090672"/>
            <a:ext cx="5486400" cy="365760"/>
          </a:xfrm>
          <a:prstGeom prst="rect">
            <a:avLst/>
          </a:prstGeom>
          <a:noFill/>
        </p:spPr>
        <p:txBody>
          <a:bodyPr wrap="square" lIns="0" rIns="0" tIns="0" bIns="0" anchor="t">
            <a:spAutoFit/>
          </a:bodyPr>
          <a:lstStyle/>
          <a:p>
            <a:pPr algn="l"/>
            <a:r>
              <a:rPr sz="1700" b="1">
                <a:solidFill>
                  <a:srgbClr val="14130F"/>
                </a:solidFill>
                <a:latin typeface="Inter"/>
              </a:rPr>
              <a:t>Family library growth</a:t>
            </a:r>
          </a:p>
        </p:txBody>
      </p:sp>
      <p:sp>
        <p:nvSpPr>
          <p:cNvPr id="16" name="TextBox 15"/>
          <p:cNvSpPr txBox="1"/>
          <p:nvPr/>
        </p:nvSpPr>
        <p:spPr>
          <a:xfrm>
            <a:off x="777240" y="3438144"/>
            <a:ext cx="5486400" cy="320040"/>
          </a:xfrm>
          <a:prstGeom prst="rect">
            <a:avLst/>
          </a:prstGeom>
          <a:noFill/>
        </p:spPr>
        <p:txBody>
          <a:bodyPr wrap="square" lIns="0" rIns="0" tIns="0" bIns="0" anchor="t">
            <a:spAutoFit/>
          </a:bodyPr>
          <a:lstStyle/>
          <a:p>
            <a:pPr algn="l"/>
            <a:r>
              <a:rPr sz="1300" b="0">
                <a:solidFill>
                  <a:srgbClr val="111113"/>
                </a:solidFill>
                <a:latin typeface="Inter"/>
              </a:rPr>
              <a:t>new families classified and previewed as they arrive</a:t>
            </a:r>
          </a:p>
        </p:txBody>
      </p:sp>
      <p:sp>
        <p:nvSpPr>
          <p:cNvPr id="17" name="TextBox 16"/>
          <p:cNvSpPr txBox="1"/>
          <p:nvPr/>
        </p:nvSpPr>
        <p:spPr>
          <a:xfrm>
            <a:off x="777240" y="3712463"/>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searching for unnamed families</a:t>
            </a:r>
          </a:p>
        </p:txBody>
      </p:sp>
      <p:sp>
        <p:nvSpPr>
          <p:cNvPr id="18" name="Rectangle 17"/>
          <p:cNvSpPr/>
          <p:nvPr/>
        </p:nvSpPr>
        <p:spPr>
          <a:xfrm>
            <a:off x="548640" y="4123944"/>
            <a:ext cx="54864" cy="804672"/>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078224"/>
            <a:ext cx="5486400" cy="365760"/>
          </a:xfrm>
          <a:prstGeom prst="rect">
            <a:avLst/>
          </a:prstGeom>
          <a:noFill/>
        </p:spPr>
        <p:txBody>
          <a:bodyPr wrap="square" lIns="0" rIns="0" tIns="0" bIns="0" anchor="t">
            <a:spAutoFit/>
          </a:bodyPr>
          <a:lstStyle/>
          <a:p>
            <a:pPr algn="l"/>
            <a:r>
              <a:rPr sz="1700" b="1">
                <a:solidFill>
                  <a:srgbClr val="14130F"/>
                </a:solidFill>
                <a:latin typeface="Inter"/>
              </a:rPr>
              <a:t>Standard watch</a:t>
            </a:r>
          </a:p>
        </p:txBody>
      </p:sp>
      <p:sp>
        <p:nvSpPr>
          <p:cNvPr id="20" name="TextBox 19"/>
          <p:cNvSpPr txBox="1"/>
          <p:nvPr/>
        </p:nvSpPr>
        <p:spPr>
          <a:xfrm>
            <a:off x="777240" y="4425696"/>
            <a:ext cx="5486400" cy="320040"/>
          </a:xfrm>
          <a:prstGeom prst="rect">
            <a:avLst/>
          </a:prstGeom>
          <a:noFill/>
        </p:spPr>
        <p:txBody>
          <a:bodyPr wrap="square" lIns="0" rIns="0" tIns="0" bIns="0" anchor="t">
            <a:spAutoFit/>
          </a:bodyPr>
          <a:lstStyle/>
          <a:p>
            <a:pPr algn="l"/>
            <a:r>
              <a:rPr sz="1300" b="0">
                <a:solidFill>
                  <a:srgbClr val="111113"/>
                </a:solidFill>
                <a:latin typeface="Inter"/>
              </a:rPr>
              <a:t>laws and codes in the 1,286-entry codes index re-checked automatically</a:t>
            </a:r>
          </a:p>
        </p:txBody>
      </p:sp>
      <p:sp>
        <p:nvSpPr>
          <p:cNvPr id="21" name="TextBox 20"/>
          <p:cNvSpPr txBox="1"/>
          <p:nvPr/>
        </p:nvSpPr>
        <p:spPr>
          <a:xfrm>
            <a:off x="777240" y="4700016"/>
            <a:ext cx="5486400" cy="274320"/>
          </a:xfrm>
          <a:prstGeom prst="rect">
            <a:avLst/>
          </a:prstGeom>
          <a:noFill/>
        </p:spPr>
        <p:txBody>
          <a:bodyPr wrap="square" lIns="0" rIns="0" tIns="0" bIns="0" anchor="t">
            <a:spAutoFit/>
          </a:bodyPr>
          <a:lstStyle/>
          <a:p>
            <a:pPr algn="l"/>
            <a:r>
              <a:rPr sz="1200" b="1">
                <a:solidFill>
                  <a:srgbClr val="9A7B45"/>
                </a:solidFill>
                <a:latin typeface="Inter"/>
              </a:rPr>
              <a:t>Saves: </a:t>
            </a:r>
            <a:r>
              <a:rPr sz="1200" b="0">
                <a:solidFill>
                  <a:srgbClr val="14130F"/>
                </a:solidFill>
                <a:latin typeface="Inter"/>
              </a:rPr>
              <a:t>working to an old edition</a:t>
            </a:r>
          </a:p>
        </p:txBody>
      </p:sp>
      <p:pic>
        <p:nvPicPr>
          <p:cNvPr id="22" name="Picture 21" descr="image.png"/>
          <p:cNvPicPr>
            <a:picLocks noChangeAspect="1"/>
          </p:cNvPicPr>
          <p:nvPr/>
        </p:nvPicPr>
        <p:blipFill>
          <a:blip r:embed="rId3"/>
          <a:stretch>
            <a:fillRect/>
          </a:stretch>
        </p:blipFill>
        <p:spPr>
          <a:xfrm>
            <a:off x="6492240" y="2368010"/>
            <a:ext cx="5150815" cy="3219259"/>
          </a:xfrm>
          <a:prstGeom prst="rect">
            <a:avLst/>
          </a:prstGeom>
        </p:spPr>
      </p:pic>
      <p:sp>
        <p:nvSpPr>
          <p:cNvPr id="23" name="Rectangle 22"/>
          <p:cNvSpPr/>
          <p:nvPr/>
        </p:nvSpPr>
        <p:spPr>
          <a:xfrm>
            <a:off x="6492240" y="2368010"/>
            <a:ext cx="5150815" cy="321925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92240" y="5943600"/>
            <a:ext cx="5150815" cy="365760"/>
          </a:xfrm>
          <a:prstGeom prst="rect">
            <a:avLst/>
          </a:prstGeom>
          <a:noFill/>
        </p:spPr>
        <p:txBody>
          <a:bodyPr wrap="square" lIns="0" rIns="0" tIns="0" bIns="0" anchor="t">
            <a:spAutoFit/>
          </a:bodyPr>
          <a:lstStyle/>
          <a:p>
            <a:pPr algn="l"/>
            <a:r>
              <a:rPr sz="1000" b="0">
                <a:solidFill>
                  <a:srgbClr val="3A3A3C"/>
                </a:solidFill>
                <a:latin typeface="Inter"/>
              </a:rPr>
              <a:t>Builds on: the family catalogue (889 families with Uniclass, OmniClass and MasterFormat columns) and the codes index</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FEEDBACK</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How to send feedback</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rollout V0.1  ·  try it, send feedback  ·  Feedback</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68</a:t>
            </a:r>
          </a:p>
        </p:txBody>
      </p:sp>
      <p:sp>
        <p:nvSpPr>
          <p:cNvPr id="9" name="Rounded Rectangle 8"/>
          <p:cNvSpPr/>
          <p:nvPr/>
        </p:nvSpPr>
        <p:spPr>
          <a:xfrm>
            <a:off x="548640" y="1737360"/>
            <a:ext cx="2624328" cy="3108960"/>
          </a:xfrm>
          <a:prstGeom prst="roundRect">
            <a:avLst>
              <a:gd name="adj" fmla="val 1393"/>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737360"/>
            <a:ext cx="2624328"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7240" y="2011680"/>
            <a:ext cx="2194560" cy="457200"/>
          </a:xfrm>
          <a:prstGeom prst="rect">
            <a:avLst/>
          </a:prstGeom>
          <a:noFill/>
        </p:spPr>
        <p:txBody>
          <a:bodyPr wrap="square" lIns="0" rIns="0" tIns="0" bIns="0" anchor="t">
            <a:spAutoFit/>
          </a:bodyPr>
          <a:lstStyle/>
          <a:p>
            <a:pPr algn="l"/>
            <a:r>
              <a:rPr sz="2200" b="1">
                <a:solidFill>
                  <a:srgbClr val="9A7B45"/>
                </a:solidFill>
                <a:latin typeface="Inter"/>
              </a:rPr>
              <a:t>1  Try</a:t>
            </a:r>
          </a:p>
        </p:txBody>
      </p:sp>
      <p:sp>
        <p:nvSpPr>
          <p:cNvPr id="12" name="TextBox 11"/>
          <p:cNvSpPr txBox="1"/>
          <p:nvPr/>
        </p:nvSpPr>
        <p:spPr>
          <a:xfrm>
            <a:off x="777240" y="2651760"/>
            <a:ext cx="2194560" cy="2103120"/>
          </a:xfrm>
          <a:prstGeom prst="rect">
            <a:avLst/>
          </a:prstGeom>
          <a:noFill/>
        </p:spPr>
        <p:txBody>
          <a:bodyPr wrap="square" lIns="0" rIns="0" tIns="0" bIns="0" anchor="t">
            <a:spAutoFit/>
          </a:bodyPr>
          <a:lstStyle/>
          <a:p>
            <a:pPr algn="l"/>
            <a:r>
              <a:rPr sz="1600" b="0">
                <a:solidFill>
                  <a:srgbClr val="14130F"/>
                </a:solidFill>
                <a:latin typeface="Inter"/>
              </a:rPr>
              <a:t>Use the standard on real work: template, catalogues, checklists, forms.</a:t>
            </a:r>
          </a:p>
        </p:txBody>
      </p:sp>
      <p:sp>
        <p:nvSpPr>
          <p:cNvPr id="13" name="Rounded Rectangle 12"/>
          <p:cNvSpPr/>
          <p:nvPr/>
        </p:nvSpPr>
        <p:spPr>
          <a:xfrm>
            <a:off x="3355848" y="1737360"/>
            <a:ext cx="2624328" cy="3108960"/>
          </a:xfrm>
          <a:prstGeom prst="roundRect">
            <a:avLst>
              <a:gd name="adj" fmla="val 1393"/>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848" y="1737360"/>
            <a:ext cx="2624328"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84448" y="2011680"/>
            <a:ext cx="2194560" cy="457200"/>
          </a:xfrm>
          <a:prstGeom prst="rect">
            <a:avLst/>
          </a:prstGeom>
          <a:noFill/>
        </p:spPr>
        <p:txBody>
          <a:bodyPr wrap="square" lIns="0" rIns="0" tIns="0" bIns="0" anchor="t">
            <a:spAutoFit/>
          </a:bodyPr>
          <a:lstStyle/>
          <a:p>
            <a:pPr algn="l"/>
            <a:r>
              <a:rPr sz="2200" b="1">
                <a:solidFill>
                  <a:srgbClr val="9A7B45"/>
                </a:solidFill>
                <a:latin typeface="Inter"/>
              </a:rPr>
              <a:t>2  Write</a:t>
            </a:r>
          </a:p>
        </p:txBody>
      </p:sp>
      <p:sp>
        <p:nvSpPr>
          <p:cNvPr id="16" name="TextBox 15"/>
          <p:cNvSpPr txBox="1"/>
          <p:nvPr/>
        </p:nvSpPr>
        <p:spPr>
          <a:xfrm>
            <a:off x="3584448" y="2651760"/>
            <a:ext cx="2194560" cy="2103120"/>
          </a:xfrm>
          <a:prstGeom prst="rect">
            <a:avLst/>
          </a:prstGeom>
          <a:noFill/>
        </p:spPr>
        <p:txBody>
          <a:bodyPr wrap="square" lIns="0" rIns="0" tIns="0" bIns="0" anchor="t">
            <a:spAutoFit/>
          </a:bodyPr>
          <a:lstStyle/>
          <a:p>
            <a:pPr algn="l"/>
            <a:r>
              <a:rPr sz="1600" b="0">
                <a:solidFill>
                  <a:srgbClr val="14130F"/>
                </a:solidFill>
                <a:latin typeface="Inter"/>
              </a:rPr>
              <a:t>Write what works and what does not in the feedback log, or the Comment column of a checklist.</a:t>
            </a:r>
          </a:p>
        </p:txBody>
      </p:sp>
      <p:sp>
        <p:nvSpPr>
          <p:cNvPr id="17" name="Rounded Rectangle 16"/>
          <p:cNvSpPr/>
          <p:nvPr/>
        </p:nvSpPr>
        <p:spPr>
          <a:xfrm>
            <a:off x="6163055" y="1737360"/>
            <a:ext cx="2624328" cy="3108960"/>
          </a:xfrm>
          <a:prstGeom prst="roundRect">
            <a:avLst>
              <a:gd name="adj" fmla="val 1393"/>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63055" y="1737360"/>
            <a:ext cx="2624328"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91655" y="2011680"/>
            <a:ext cx="2194560" cy="457200"/>
          </a:xfrm>
          <a:prstGeom prst="rect">
            <a:avLst/>
          </a:prstGeom>
          <a:noFill/>
        </p:spPr>
        <p:txBody>
          <a:bodyPr wrap="square" lIns="0" rIns="0" tIns="0" bIns="0" anchor="t">
            <a:spAutoFit/>
          </a:bodyPr>
          <a:lstStyle/>
          <a:p>
            <a:pPr algn="l"/>
            <a:r>
              <a:rPr sz="2200" b="1">
                <a:solidFill>
                  <a:srgbClr val="9A7B45"/>
                </a:solidFill>
                <a:latin typeface="Inter"/>
              </a:rPr>
              <a:t>3  Answer</a:t>
            </a:r>
          </a:p>
        </p:txBody>
      </p:sp>
      <p:sp>
        <p:nvSpPr>
          <p:cNvPr id="20" name="TextBox 19"/>
          <p:cNvSpPr txBox="1"/>
          <p:nvPr/>
        </p:nvSpPr>
        <p:spPr>
          <a:xfrm>
            <a:off x="6391655" y="2651760"/>
            <a:ext cx="2194560" cy="2103120"/>
          </a:xfrm>
          <a:prstGeom prst="rect">
            <a:avLst/>
          </a:prstGeom>
          <a:noFill/>
        </p:spPr>
        <p:txBody>
          <a:bodyPr wrap="square" lIns="0" rIns="0" tIns="0" bIns="0" anchor="t">
            <a:spAutoFit/>
          </a:bodyPr>
          <a:lstStyle/>
          <a:p>
            <a:pPr algn="l"/>
            <a:r>
              <a:rPr sz="1600" b="0">
                <a:solidFill>
                  <a:srgbClr val="14130F"/>
                </a:solidFill>
                <a:latin typeface="Inter"/>
              </a:rPr>
              <a:t>The BIM team answers every comment in the same log.</a:t>
            </a:r>
          </a:p>
        </p:txBody>
      </p:sp>
      <p:sp>
        <p:nvSpPr>
          <p:cNvPr id="21" name="Rounded Rectangle 20"/>
          <p:cNvSpPr/>
          <p:nvPr/>
        </p:nvSpPr>
        <p:spPr>
          <a:xfrm>
            <a:off x="8970263" y="1737360"/>
            <a:ext cx="2624328" cy="3108960"/>
          </a:xfrm>
          <a:prstGeom prst="roundRect">
            <a:avLst>
              <a:gd name="adj" fmla="val 1393"/>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970263" y="1737360"/>
            <a:ext cx="2624328"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198863" y="2011680"/>
            <a:ext cx="2194560" cy="457200"/>
          </a:xfrm>
          <a:prstGeom prst="rect">
            <a:avLst/>
          </a:prstGeom>
          <a:noFill/>
        </p:spPr>
        <p:txBody>
          <a:bodyPr wrap="square" lIns="0" rIns="0" tIns="0" bIns="0" anchor="t">
            <a:spAutoFit/>
          </a:bodyPr>
          <a:lstStyle/>
          <a:p>
            <a:pPr algn="l"/>
            <a:r>
              <a:rPr sz="2200" b="1">
                <a:solidFill>
                  <a:srgbClr val="9A7B45"/>
                </a:solidFill>
                <a:latin typeface="Inter"/>
              </a:rPr>
              <a:t>4  Update</a:t>
            </a:r>
          </a:p>
        </p:txBody>
      </p:sp>
      <p:sp>
        <p:nvSpPr>
          <p:cNvPr id="24" name="TextBox 23"/>
          <p:cNvSpPr txBox="1"/>
          <p:nvPr/>
        </p:nvSpPr>
        <p:spPr>
          <a:xfrm>
            <a:off x="9198863" y="2651760"/>
            <a:ext cx="2194560" cy="2103120"/>
          </a:xfrm>
          <a:prstGeom prst="rect">
            <a:avLst/>
          </a:prstGeom>
          <a:noFill/>
        </p:spPr>
        <p:txBody>
          <a:bodyPr wrap="square" lIns="0" rIns="0" tIns="0" bIns="0" anchor="t">
            <a:spAutoFit/>
          </a:bodyPr>
          <a:lstStyle/>
          <a:p>
            <a:pPr algn="l"/>
            <a:r>
              <a:rPr sz="1600" b="0">
                <a:solidFill>
                  <a:srgbClr val="14130F"/>
                </a:solidFill>
                <a:latin typeface="Inter"/>
              </a:rPr>
              <a:t>Fixes land in the next version on the server; the front page shows it.</a:t>
            </a:r>
          </a:p>
        </p:txBody>
      </p:sp>
      <p:sp>
        <p:nvSpPr>
          <p:cNvPr id="25" name="TextBox 24"/>
          <p:cNvSpPr txBox="1"/>
          <p:nvPr/>
        </p:nvSpPr>
        <p:spPr>
          <a:xfrm>
            <a:off x="548640" y="5257800"/>
            <a:ext cx="11094415" cy="731520"/>
          </a:xfrm>
          <a:prstGeom prst="rect">
            <a:avLst/>
          </a:prstGeom>
          <a:noFill/>
        </p:spPr>
        <p:txBody>
          <a:bodyPr wrap="square" lIns="0" rIns="0" tIns="0" bIns="0" anchor="t">
            <a:spAutoFit/>
          </a:bodyPr>
          <a:lstStyle/>
          <a:p>
            <a:pPr algn="l"/>
            <a:r>
              <a:rPr sz="1500" b="0">
                <a:solidFill>
                  <a:srgbClr val="111113"/>
                </a:solidFill>
                <a:latin typeface="Inter"/>
              </a:rPr>
              <a:t>The feedback log: 08-PRESENTATION\BBM-STANDARD-ASKS-TRACKER-V0.1.xlsx, sheet Feedback.</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bg>
      <p:bgPr>
        <a:solidFill>
          <a:srgbClr val="9A7B45"/>
        </a:solidFill>
        <a:effectLst/>
      </p:bgPr>
    </p:bg>
    <p:spTree>
      <p:nvGrpSpPr>
        <p:cNvPr id="1" name=""/>
        <p:cNvGrpSpPr/>
        <p:nvPr/>
      </p:nvGrpSpPr>
      <p:grpSpPr/>
      <p:pic>
        <p:nvPicPr>
          <p:cNvPr id="2" name="Picture 1" descr="bbm-logo-white.png"/>
          <p:cNvPicPr>
            <a:picLocks noChangeAspect="1"/>
          </p:cNvPicPr>
          <p:nvPr/>
        </p:nvPicPr>
        <p:blipFill>
          <a:blip r:embed="rId2"/>
          <a:stretch>
            <a:fillRect/>
          </a:stretch>
        </p:blipFill>
        <p:spPr>
          <a:xfrm>
            <a:off x="548640" y="548640"/>
            <a:ext cx="1737360" cy="521208"/>
          </a:xfrm>
          <a:prstGeom prst="rect">
            <a:avLst/>
          </a:prstGeom>
        </p:spPr>
      </p:pic>
      <p:sp>
        <p:nvSpPr>
          <p:cNvPr id="3" name="TextBox 2"/>
          <p:cNvSpPr txBox="1"/>
          <p:nvPr/>
        </p:nvSpPr>
        <p:spPr>
          <a:xfrm>
            <a:off x="548640" y="2651760"/>
            <a:ext cx="9144000" cy="914400"/>
          </a:xfrm>
          <a:prstGeom prst="rect">
            <a:avLst/>
          </a:prstGeom>
          <a:noFill/>
        </p:spPr>
        <p:txBody>
          <a:bodyPr wrap="square" lIns="0" rIns="0" tIns="0" bIns="0" anchor="t">
            <a:spAutoFit/>
          </a:bodyPr>
          <a:lstStyle/>
          <a:p>
            <a:pPr algn="l"/>
            <a:r>
              <a:rPr sz="4800" b="1">
                <a:solidFill>
                  <a:srgbClr val="FFFFFF"/>
                </a:solidFill>
                <a:latin typeface="Inter"/>
              </a:rPr>
              <a:t>Questions</a:t>
            </a:r>
          </a:p>
        </p:txBody>
      </p:sp>
      <p:sp>
        <p:nvSpPr>
          <p:cNvPr id="4" name="TextBox 3"/>
          <p:cNvSpPr txBox="1"/>
          <p:nvPr/>
        </p:nvSpPr>
        <p:spPr>
          <a:xfrm>
            <a:off x="548640" y="3657600"/>
            <a:ext cx="10058400" cy="457200"/>
          </a:xfrm>
          <a:prstGeom prst="rect">
            <a:avLst/>
          </a:prstGeom>
          <a:noFill/>
        </p:spPr>
        <p:txBody>
          <a:bodyPr wrap="square" lIns="0" rIns="0" tIns="0" bIns="0" anchor="t">
            <a:spAutoFit/>
          </a:bodyPr>
          <a:lstStyle/>
          <a:p>
            <a:pPr algn="l"/>
            <a:r>
              <a:rPr sz="1800" b="0">
                <a:solidFill>
                  <a:srgbClr val="FFFFFF"/>
                </a:solidFill>
                <a:latin typeface="Inter"/>
              </a:rPr>
              <a:t>Open the standard: BABOOM-BIM-STANDARD\index.html</a:t>
            </a:r>
          </a:p>
        </p:txBody>
      </p:sp>
      <p:sp>
        <p:nvSpPr>
          <p:cNvPr id="5" name="TextBox 4"/>
          <p:cNvSpPr txBox="1"/>
          <p:nvPr/>
        </p:nvSpPr>
        <p:spPr>
          <a:xfrm>
            <a:off x="548640" y="4206240"/>
            <a:ext cx="10058400" cy="457200"/>
          </a:xfrm>
          <a:prstGeom prst="rect">
            <a:avLst/>
          </a:prstGeom>
          <a:noFill/>
        </p:spPr>
        <p:txBody>
          <a:bodyPr wrap="square" lIns="0" rIns="0" tIns="0" bIns="0" anchor="t">
            <a:spAutoFit/>
          </a:bodyPr>
          <a:lstStyle/>
          <a:p>
            <a:pPr algn="l"/>
            <a:r>
              <a:rPr sz="1800" b="0">
                <a:solidFill>
                  <a:srgbClr val="FFFFFF"/>
                </a:solidFill>
                <a:latin typeface="Inter"/>
              </a:rPr>
              <a:t>Feedback: the feedback log in 08-PRESENTATION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Inter"/>
        <a:font script="Hebr" typeface="Inte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Inter"/>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Inter"/>
        <a:font script="Hebr" typeface="Inte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Inter"/>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